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1" r:id="rId1"/>
  </p:sldMasterIdLst>
  <p:notesMasterIdLst>
    <p:notesMasterId r:id="rId49"/>
  </p:notesMasterIdLst>
  <p:sldIdLst>
    <p:sldId id="256" r:id="rId2"/>
    <p:sldId id="259" r:id="rId3"/>
    <p:sldId id="258" r:id="rId4"/>
    <p:sldId id="296" r:id="rId5"/>
    <p:sldId id="340" r:id="rId6"/>
    <p:sldId id="352" r:id="rId7"/>
    <p:sldId id="343" r:id="rId8"/>
    <p:sldId id="279" r:id="rId9"/>
    <p:sldId id="324" r:id="rId10"/>
    <p:sldId id="307" r:id="rId11"/>
    <p:sldId id="301" r:id="rId12"/>
    <p:sldId id="299" r:id="rId13"/>
    <p:sldId id="300" r:id="rId14"/>
    <p:sldId id="344" r:id="rId15"/>
    <p:sldId id="345" r:id="rId16"/>
    <p:sldId id="347" r:id="rId17"/>
    <p:sldId id="348" r:id="rId18"/>
    <p:sldId id="310" r:id="rId19"/>
    <p:sldId id="353" r:id="rId20"/>
    <p:sldId id="262" r:id="rId21"/>
    <p:sldId id="356" r:id="rId22"/>
    <p:sldId id="261" r:id="rId23"/>
    <p:sldId id="361" r:id="rId24"/>
    <p:sldId id="354" r:id="rId25"/>
    <p:sldId id="326" r:id="rId26"/>
    <p:sldId id="286" r:id="rId27"/>
    <p:sldId id="329" r:id="rId28"/>
    <p:sldId id="350" r:id="rId29"/>
    <p:sldId id="335" r:id="rId30"/>
    <p:sldId id="333" r:id="rId31"/>
    <p:sldId id="351" r:id="rId32"/>
    <p:sldId id="357" r:id="rId33"/>
    <p:sldId id="330" r:id="rId34"/>
    <p:sldId id="331" r:id="rId35"/>
    <p:sldId id="338" r:id="rId36"/>
    <p:sldId id="321" r:id="rId37"/>
    <p:sldId id="292" r:id="rId38"/>
    <p:sldId id="309" r:id="rId39"/>
    <p:sldId id="359" r:id="rId40"/>
    <p:sldId id="280" r:id="rId41"/>
    <p:sldId id="303" r:id="rId42"/>
    <p:sldId id="334" r:id="rId43"/>
    <p:sldId id="358" r:id="rId44"/>
    <p:sldId id="293" r:id="rId45"/>
    <p:sldId id="278" r:id="rId46"/>
    <p:sldId id="360" r:id="rId47"/>
    <p:sldId id="29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EFC"/>
    <a:srgbClr val="AECDDC"/>
    <a:srgbClr val="C4DBE6"/>
    <a:srgbClr val="FFFFFF"/>
    <a:srgbClr val="00FF00"/>
    <a:srgbClr val="EFFBB5"/>
    <a:srgbClr val="FFFC2E"/>
    <a:srgbClr val="FDE92D"/>
    <a:srgbClr val="A1C6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7261" autoAdjust="0"/>
  </p:normalViewPr>
  <p:slideViewPr>
    <p:cSldViewPr snapToGrid="0">
      <p:cViewPr>
        <p:scale>
          <a:sx n="60" d="100"/>
          <a:sy n="60" d="100"/>
        </p:scale>
        <p:origin x="1387" y="182"/>
      </p:cViewPr>
      <p:guideLst/>
    </p:cSldViewPr>
  </p:slideViewPr>
  <p:outlineViewPr>
    <p:cViewPr>
      <p:scale>
        <a:sx n="33" d="100"/>
        <a:sy n="33" d="100"/>
      </p:scale>
      <p:origin x="0" y="-22358"/>
    </p:cViewPr>
  </p:outlineViewPr>
  <p:notesTextViewPr>
    <p:cViewPr>
      <p:scale>
        <a:sx n="1" d="1"/>
        <a:sy n="1" d="1"/>
      </p:scale>
      <p:origin x="0" y="0"/>
    </p:cViewPr>
  </p:notesTextViewPr>
  <p:sorterViewPr>
    <p:cViewPr varScale="1">
      <p:scale>
        <a:sx n="1" d="1"/>
        <a:sy n="1" d="1"/>
      </p:scale>
      <p:origin x="0" y="-13888"/>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A5BBE8-FA46-44A8-B4AA-3FFFA68F8A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57BCB1C-96D7-43F8-9948-4BD8FFE8EB7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215074-4784-4099-A69B-45CE84522CBE}" type="datetimeFigureOut">
              <a:rPr lang="en-US" smtClean="0"/>
              <a:t>9/8/2020</a:t>
            </a:fld>
            <a:endParaRPr lang="en-US"/>
          </a:p>
        </p:txBody>
      </p:sp>
      <p:sp>
        <p:nvSpPr>
          <p:cNvPr id="4" name="Slide Image Placeholder 3">
            <a:extLst>
              <a:ext uri="{FF2B5EF4-FFF2-40B4-BE49-F238E27FC236}">
                <a16:creationId xmlns:a16="http://schemas.microsoft.com/office/drawing/2014/main" id="{AE677BFA-20D5-4350-A0CA-2A48318FE16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655F1A50-DF3A-4C9B-BD73-953C1A94F79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041538B5-7A6A-4AAF-985D-97D3A6B6C6C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560637F5-C548-4ADE-B5B7-019A67680E0A}"/>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D48D57-F5AB-4EA9-A513-C50D3B3E52A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shrm.org/resourcesandtools/legal-and-compliance/state-and-local-updates/pages/illinois-biometric-privacy-act-claims.aspx"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entury" panose="02040604050505020304" pitchFamily="18" charset="0"/>
                <a:ea typeface="Calibri" panose="020F0502020204030204" pitchFamily="34" charset="0"/>
                <a:cs typeface="Times New Roman" panose="02020603050405020304" pitchFamily="18" charset="0"/>
              </a:rPr>
              <a:t>In the last few years of my dissertation I became increasingly concerned with the data ethics and privacy issues regarding healthcare data. Many of the concerns that I had about research ethics and design seemed to be championed within the Privacy field. I was inspired to shift to a career in information privacy and security. </a:t>
            </a:r>
          </a:p>
          <a:p>
            <a:endParaRPr lang="en-US" dirty="0"/>
          </a:p>
        </p:txBody>
      </p:sp>
      <p:sp>
        <p:nvSpPr>
          <p:cNvPr id="4" name="Slide Number Placeholder 3"/>
          <p:cNvSpPr>
            <a:spLocks noGrp="1"/>
          </p:cNvSpPr>
          <p:nvPr>
            <p:ph type="sldNum" sz="quarter" idx="5"/>
          </p:nvPr>
        </p:nvSpPr>
        <p:spPr/>
        <p:txBody>
          <a:bodyPr/>
          <a:lstStyle/>
          <a:p>
            <a:fld id="{ADED7968-CEF4-47C5-AC2F-4689104CA1B1}" type="slidenum">
              <a:rPr lang="en-US" smtClean="0"/>
              <a:t>2</a:t>
            </a:fld>
            <a:endParaRPr lang="en-US"/>
          </a:p>
        </p:txBody>
      </p:sp>
    </p:spTree>
    <p:extLst>
      <p:ext uri="{BB962C8B-B14F-4D97-AF65-F5344CB8AC3E}">
        <p14:creationId xmlns:p14="http://schemas.microsoft.com/office/powerpoint/2010/main" val="1083114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technologies have changed, our ways of thinking about and conceptualizing privacy have expanded and changed as well.</a:t>
            </a:r>
          </a:p>
          <a:p>
            <a:endParaRPr lang="en-US" dirty="0"/>
          </a:p>
          <a:p>
            <a:r>
              <a:rPr lang="en-US" dirty="0"/>
              <a:t>Hildebrandt- Professor of law and tech in Brussels</a:t>
            </a:r>
          </a:p>
          <a:p>
            <a:endParaRPr lang="en-US" dirty="0"/>
          </a:p>
          <a:p>
            <a:r>
              <a:rPr lang="en-US" dirty="0"/>
              <a:t>Cohen- Georgetown law</a:t>
            </a:r>
          </a:p>
        </p:txBody>
      </p:sp>
      <p:sp>
        <p:nvSpPr>
          <p:cNvPr id="4" name="Slide Number Placeholder 3"/>
          <p:cNvSpPr>
            <a:spLocks noGrp="1"/>
          </p:cNvSpPr>
          <p:nvPr>
            <p:ph type="sldNum" sz="quarter" idx="5"/>
          </p:nvPr>
        </p:nvSpPr>
        <p:spPr/>
        <p:txBody>
          <a:bodyPr/>
          <a:lstStyle/>
          <a:p>
            <a:fld id="{1CD48D57-F5AB-4EA9-A513-C50D3B3E52A6}" type="slidenum">
              <a:rPr lang="en-US" smtClean="0"/>
              <a:t>11</a:t>
            </a:fld>
            <a:endParaRPr lang="en-US"/>
          </a:p>
        </p:txBody>
      </p:sp>
    </p:spTree>
    <p:extLst>
      <p:ext uri="{BB962C8B-B14F-4D97-AF65-F5344CB8AC3E}">
        <p14:creationId xmlns:p14="http://schemas.microsoft.com/office/powerpoint/2010/main" val="2791403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ED7968-CEF4-47C5-AC2F-4689104CA1B1}" type="slidenum">
              <a:rPr lang="en-US" smtClean="0"/>
              <a:t>13</a:t>
            </a:fld>
            <a:endParaRPr lang="en-US"/>
          </a:p>
        </p:txBody>
      </p:sp>
    </p:spTree>
    <p:extLst>
      <p:ext uri="{BB962C8B-B14F-4D97-AF65-F5344CB8AC3E}">
        <p14:creationId xmlns:p14="http://schemas.microsoft.com/office/powerpoint/2010/main" val="337444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14</a:t>
            </a:fld>
            <a:endParaRPr lang="en-US"/>
          </a:p>
        </p:txBody>
      </p:sp>
    </p:spTree>
    <p:extLst>
      <p:ext uri="{BB962C8B-B14F-4D97-AF65-F5344CB8AC3E}">
        <p14:creationId xmlns:p14="http://schemas.microsoft.com/office/powerpoint/2010/main" val="629944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FF0000"/>
                </a:solidFill>
              </a:rPr>
              <a:t>The word "privacy" is not in the U.S. constitution. However, some parts directly affect privacy such as the 4th Amendment which limits government searches. </a:t>
            </a:r>
          </a:p>
          <a:p>
            <a:pPr lvl="1"/>
            <a:r>
              <a:rPr lang="en-US" dirty="0"/>
              <a:t>“The right of the people to be secure in their persons, houses, papers, and effects, against unreasonable searches and seizures, shall not be violated, and no Warrants shall issue, but upon probable cause, supported by Oath or affirmation, and particularly describing the place to be searched, and the persons or things to be seized.”</a:t>
            </a:r>
          </a:p>
          <a:p>
            <a:r>
              <a:rPr lang="en-US" b="1" dirty="0">
                <a:solidFill>
                  <a:srgbClr val="FF0000"/>
                </a:solidFill>
              </a:rPr>
              <a:t>State constitutions may create stronger rights than those found in the U.S. constitution. Generally follow the sectoral approach of protection according to data type</a:t>
            </a:r>
          </a:p>
          <a:p>
            <a:r>
              <a:rPr lang="en-US" b="1" dirty="0">
                <a:solidFill>
                  <a:srgbClr val="FF0000"/>
                </a:solidFill>
              </a:rPr>
              <a:t>For example, CA state constitution expressly recognizes a right to privacy. </a:t>
            </a:r>
          </a:p>
          <a:p>
            <a:pPr lvl="1"/>
            <a:endParaRPr lang="en-US" b="1" dirty="0">
              <a:solidFill>
                <a:srgbClr val="FF0000"/>
              </a:solidFill>
            </a:endParaRP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15</a:t>
            </a:fld>
            <a:endParaRPr lang="en-US"/>
          </a:p>
        </p:txBody>
      </p:sp>
    </p:spTree>
    <p:extLst>
      <p:ext uri="{BB962C8B-B14F-4D97-AF65-F5344CB8AC3E}">
        <p14:creationId xmlns:p14="http://schemas.microsoft.com/office/powerpoint/2010/main" val="2408407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panose="02040604050505020304" pitchFamily="18" charset="0"/>
              </a:rPr>
              <a:t>FCRA: people might be familiar with this one because it allows for access to one’s credit report and provides an avenue to dispute inaccuracies in your credit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year after the HEW report, Congress passed the Privacy Act of 1974. The Act responded to many of the concerns raised by HEW. It regulates the collection and use of records by federal agencies, and affords individuals right to access and correct their personal information. Although the Act made important strides in bringing government information systems under control, the Act has a number of shortcomings. The Privacy Act does not apply to the private sector. Nor does it apply to state or local agencies.</a:t>
            </a:r>
            <a:endParaRPr lang="en-US" dirty="0">
              <a:latin typeface="Century" panose="02040604050505020304" pitchFamily="18" charset="0"/>
            </a:endParaRP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16</a:t>
            </a:fld>
            <a:endParaRPr lang="en-US"/>
          </a:p>
        </p:txBody>
      </p:sp>
    </p:spTree>
    <p:extLst>
      <p:ext uri="{BB962C8B-B14F-4D97-AF65-F5344CB8AC3E}">
        <p14:creationId xmlns:p14="http://schemas.microsoft.com/office/powerpoint/2010/main" val="861315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panose="02040604050505020304" pitchFamily="18" charset="0"/>
              </a:rPr>
              <a:t>FCRA: people might be familiar with this one because it allows for access to one’s credit report and provides an avenue to dispute inaccuracies in your credit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year after the HEW report, Congress passed the Privacy Act of 1974. The Act responded to many of the concerns raised by HEW. It regulates the collection and use of records by federal agencies, and affords individuals right to access and correct their personal information. Although the Act made important strides in bringing government information systems under control, the Act has a number of shortcomings. The Privacy Act does not apply to the private sector. Nor does it apply to state or local agencies.</a:t>
            </a:r>
            <a:endParaRPr lang="en-US" dirty="0">
              <a:latin typeface="Century" panose="02040604050505020304" pitchFamily="18" charset="0"/>
            </a:endParaRP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17</a:t>
            </a:fld>
            <a:endParaRPr lang="en-US"/>
          </a:p>
        </p:txBody>
      </p:sp>
    </p:spTree>
    <p:extLst>
      <p:ext uri="{BB962C8B-B14F-4D97-AF65-F5344CB8AC3E}">
        <p14:creationId xmlns:p14="http://schemas.microsoft.com/office/powerpoint/2010/main" val="1394142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Century" panose="02040604050505020304" pitchFamily="18" charset="0"/>
              </a:rPr>
              <a:t>in several areas, including employment, transportation, public accommodations, communications and access to state and local government’ programs and services. </a:t>
            </a: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18</a:t>
            </a:fld>
            <a:endParaRPr lang="en-US"/>
          </a:p>
        </p:txBody>
      </p:sp>
    </p:spTree>
    <p:extLst>
      <p:ext uri="{BB962C8B-B14F-4D97-AF65-F5344CB8AC3E}">
        <p14:creationId xmlns:p14="http://schemas.microsoft.com/office/powerpoint/2010/main" val="1961624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20</a:t>
            </a:fld>
            <a:endParaRPr lang="en-US"/>
          </a:p>
        </p:txBody>
      </p:sp>
    </p:spTree>
    <p:extLst>
      <p:ext uri="{BB962C8B-B14F-4D97-AF65-F5344CB8AC3E}">
        <p14:creationId xmlns:p14="http://schemas.microsoft.com/office/powerpoint/2010/main" val="3594278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Century" panose="02040604050505020304" pitchFamily="18" charset="0"/>
              </a:rPr>
              <a:t>Your employer can ask you for a doctor’s note or other health information if they need the information for sick leave, workers’ compensation, wellness programs, or health insurance.</a:t>
            </a:r>
          </a:p>
          <a:p>
            <a:pPr marL="0" indent="0">
              <a:buNone/>
            </a:pPr>
            <a:endParaRPr lang="en-US" sz="1200" dirty="0">
              <a:latin typeface="Century" panose="02040604050505020304" pitchFamily="18" charset="0"/>
            </a:endParaRPr>
          </a:p>
          <a:p>
            <a:pPr marL="0" indent="0">
              <a:buNone/>
            </a:pPr>
            <a:r>
              <a:rPr lang="en-US" sz="1200" dirty="0">
                <a:latin typeface="Century" panose="02040604050505020304" pitchFamily="18" charset="0"/>
              </a:rPr>
              <a:t>However, if your employer asks your health care provider directly for information about you, your provider cannot give your employer the information without your authorization unless other laws require them to do so.</a:t>
            </a:r>
          </a:p>
          <a:p>
            <a:pPr marL="0" indent="0">
              <a:buNone/>
            </a:pPr>
            <a:endParaRPr lang="en-US" sz="1200" dirty="0">
              <a:latin typeface="Century" panose="02040604050505020304" pitchFamily="18" charset="0"/>
            </a:endParaRPr>
          </a:p>
          <a:p>
            <a:pPr marL="0" indent="0">
              <a:buNone/>
            </a:pPr>
            <a:r>
              <a:rPr lang="en-US" sz="1200" dirty="0">
                <a:latin typeface="Century" panose="02040604050505020304" pitchFamily="18" charset="0"/>
              </a:rPr>
              <a:t>The Privacy Rule applies to the disclosures made by your health care provider, not the questions your employer may ask.</a:t>
            </a: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21</a:t>
            </a:fld>
            <a:endParaRPr lang="en-US"/>
          </a:p>
        </p:txBody>
      </p:sp>
    </p:spTree>
    <p:extLst>
      <p:ext uri="{BB962C8B-B14F-4D97-AF65-F5344CB8AC3E}">
        <p14:creationId xmlns:p14="http://schemas.microsoft.com/office/powerpoint/2010/main" val="2856768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panose="02040604050505020304" pitchFamily="18" charset="0"/>
              </a:rPr>
              <a:t>Period tracking apps have been subject to serious privacy concerns, both from a consumer and an employee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Experts worry that companies could use the data to bump up the cost or scale back the coverage of health-care benefits, or that women’s intimate information could be exposed in data breaches or security risks. And though the data is made anonymous, experts also fear that the companies could identify women based on information relayed in confidence, particularly in workplaces where few women are pregnant at any given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entury" panose="02040604050505020304" pitchFamily="18" charset="0"/>
            </a:endParaRP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22</a:t>
            </a:fld>
            <a:endParaRPr lang="en-US"/>
          </a:p>
        </p:txBody>
      </p:sp>
    </p:spTree>
    <p:extLst>
      <p:ext uri="{BB962C8B-B14F-4D97-AF65-F5344CB8AC3E}">
        <p14:creationId xmlns:p14="http://schemas.microsoft.com/office/powerpoint/2010/main" val="380633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rPr>
              <a:t>“A brief overview of employee privacy concerns, US laws that enable or constrain privacy advocacy, and frameworks for thinking about privacy protections as designers, consumers and citizens”</a:t>
            </a:r>
          </a:p>
          <a:p>
            <a:pPr marL="0" indent="0">
              <a:buNone/>
            </a:pPr>
            <a:r>
              <a:rPr lang="en-US" dirty="0"/>
              <a:t>Come up with discussion questions for a breakout session</a:t>
            </a:r>
          </a:p>
          <a:p>
            <a:endParaRPr lang="en-US" dirty="0"/>
          </a:p>
        </p:txBody>
      </p:sp>
      <p:sp>
        <p:nvSpPr>
          <p:cNvPr id="4" name="Slide Number Placeholder 3"/>
          <p:cNvSpPr>
            <a:spLocks noGrp="1"/>
          </p:cNvSpPr>
          <p:nvPr>
            <p:ph type="sldNum" sz="quarter" idx="5"/>
          </p:nvPr>
        </p:nvSpPr>
        <p:spPr/>
        <p:txBody>
          <a:bodyPr/>
          <a:lstStyle/>
          <a:p>
            <a:fld id="{ADED7968-CEF4-47C5-AC2F-4689104CA1B1}" type="slidenum">
              <a:rPr lang="en-US" smtClean="0"/>
              <a:t>3</a:t>
            </a:fld>
            <a:endParaRPr lang="en-US"/>
          </a:p>
        </p:txBody>
      </p:sp>
    </p:spTree>
    <p:extLst>
      <p:ext uri="{BB962C8B-B14F-4D97-AF65-F5344CB8AC3E}">
        <p14:creationId xmlns:p14="http://schemas.microsoft.com/office/powerpoint/2010/main" val="3754357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Century" panose="02040604050505020304" pitchFamily="18" charset="0"/>
              </a:rPr>
              <a:t>Your employer can ask you for a doctor’s note or other health information if they need the information for sick leave, workers’ compensation, wellness programs, or health insurance.</a:t>
            </a:r>
          </a:p>
          <a:p>
            <a:pPr marL="0" indent="0">
              <a:buNone/>
            </a:pPr>
            <a:endParaRPr lang="en-US" sz="1200" dirty="0">
              <a:latin typeface="Century" panose="02040604050505020304" pitchFamily="18" charset="0"/>
            </a:endParaRPr>
          </a:p>
          <a:p>
            <a:pPr marL="0" indent="0">
              <a:buNone/>
            </a:pPr>
            <a:r>
              <a:rPr lang="en-US" sz="1200" dirty="0">
                <a:latin typeface="Century" panose="02040604050505020304" pitchFamily="18" charset="0"/>
              </a:rPr>
              <a:t>However, if your employer asks your health care provider directly for information about you, your provider cannot give your employer the information without your authorization unless other laws require them to do so.</a:t>
            </a:r>
          </a:p>
          <a:p>
            <a:pPr marL="0" indent="0">
              <a:buNone/>
            </a:pPr>
            <a:endParaRPr lang="en-US" sz="1200" dirty="0">
              <a:latin typeface="Century" panose="02040604050505020304" pitchFamily="18" charset="0"/>
            </a:endParaRPr>
          </a:p>
          <a:p>
            <a:pPr marL="0" indent="0">
              <a:buNone/>
            </a:pPr>
            <a:r>
              <a:rPr lang="en-US" sz="1200" dirty="0">
                <a:latin typeface="Century" panose="02040604050505020304" pitchFamily="18" charset="0"/>
              </a:rPr>
              <a:t>The Privacy Rule applies to the disclosures made by your health care provider, not the questions your employer may ask.</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CD48D57-F5AB-4EA9-A513-C50D3B3E52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911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Section 164.514(a) of the HIPAA Privacy Rule provides the standard for de-identification of protected health information.  Under this standard, health information is not individually identifiable if it does not identify an individual and if the covered entity has no reasonable basis to believe it can be used to identify an individual.</a:t>
            </a: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24</a:t>
            </a:fld>
            <a:endParaRPr lang="en-US"/>
          </a:p>
        </p:txBody>
      </p:sp>
    </p:spTree>
    <p:extLst>
      <p:ext uri="{BB962C8B-B14F-4D97-AF65-F5344CB8AC3E}">
        <p14:creationId xmlns:p14="http://schemas.microsoft.com/office/powerpoint/2010/main" val="1645888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note that many of the laws and regulations regarding privacy are written or enforced based upon an assumption that the data subject is a consumer</a:t>
            </a:r>
          </a:p>
        </p:txBody>
      </p:sp>
      <p:sp>
        <p:nvSpPr>
          <p:cNvPr id="4" name="Slide Number Placeholder 3"/>
          <p:cNvSpPr>
            <a:spLocks noGrp="1"/>
          </p:cNvSpPr>
          <p:nvPr>
            <p:ph type="sldNum" sz="quarter" idx="5"/>
          </p:nvPr>
        </p:nvSpPr>
        <p:spPr/>
        <p:txBody>
          <a:bodyPr/>
          <a:lstStyle/>
          <a:p>
            <a:fld id="{1CD48D57-F5AB-4EA9-A513-C50D3B3E52A6}" type="slidenum">
              <a:rPr lang="en-US" smtClean="0"/>
              <a:t>25</a:t>
            </a:fld>
            <a:endParaRPr lang="en-US"/>
          </a:p>
        </p:txBody>
      </p:sp>
    </p:spTree>
    <p:extLst>
      <p:ext uri="{BB962C8B-B14F-4D97-AF65-F5344CB8AC3E}">
        <p14:creationId xmlns:p14="http://schemas.microsoft.com/office/powerpoint/2010/main" val="1467921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Jeremy Lee</a:t>
            </a:r>
          </a:p>
          <a:p>
            <a:r>
              <a:rPr lang="en-US" dirty="0"/>
              <a:t>https://phys.org/news/2019-06-biometric-recognition-technology-workplace.html</a:t>
            </a: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27</a:t>
            </a:fld>
            <a:endParaRPr lang="en-US"/>
          </a:p>
        </p:txBody>
      </p:sp>
    </p:spTree>
    <p:extLst>
      <p:ext uri="{BB962C8B-B14F-4D97-AF65-F5344CB8AC3E}">
        <p14:creationId xmlns:p14="http://schemas.microsoft.com/office/powerpoint/2010/main" val="3083711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tx1"/>
                </a:solidFill>
                <a:hlinkClick r:id="rId3">
                  <a:extLst>
                    <a:ext uri="{A12FA001-AC4F-418D-AE19-62706E023703}">
                      <ahyp:hlinkClr xmlns:ahyp="http://schemas.microsoft.com/office/drawing/2018/hyperlinkcolor" val="tx"/>
                    </a:ext>
                  </a:extLst>
                </a:hlinkClick>
              </a:rPr>
              <a:t>Biometric Information Privacy Act (BIPA)</a:t>
            </a:r>
            <a:r>
              <a:rPr lang="en-US" u="none" dirty="0">
                <a:solidFill>
                  <a:schemeClr val="tx1"/>
                </a:solidFill>
              </a:rPr>
              <a:t> of 2008</a:t>
            </a:r>
            <a:r>
              <a:rPr lang="en-US" dirty="0"/>
              <a:t>: BIPA requires employers to adopt policies regarding biometric data collection and retention, obtain consent before collecting biometric data, and take steps to securely store and protect from disclosure any biometric information that is collected.</a:t>
            </a:r>
          </a:p>
          <a:p>
            <a:endParaRPr lang="en-US" dirty="0"/>
          </a:p>
          <a:p>
            <a:r>
              <a:rPr lang="en-US" dirty="0"/>
              <a:t>Scientists have developed a catalogue of DNA mutation 'fingerprints' that could help doctors pinpoint the environmental culprit responsible for a patient's tumor - including showing some of the fingerprints left in lung tumors by specific chemicals found in tobacco smoke. </a:t>
            </a:r>
          </a:p>
        </p:txBody>
      </p:sp>
      <p:sp>
        <p:nvSpPr>
          <p:cNvPr id="4" name="Slide Number Placeholder 3"/>
          <p:cNvSpPr>
            <a:spLocks noGrp="1"/>
          </p:cNvSpPr>
          <p:nvPr>
            <p:ph type="sldNum" sz="quarter" idx="5"/>
          </p:nvPr>
        </p:nvSpPr>
        <p:spPr/>
        <p:txBody>
          <a:bodyPr/>
          <a:lstStyle/>
          <a:p>
            <a:fld id="{1CD48D57-F5AB-4EA9-A513-C50D3B3E52A6}" type="slidenum">
              <a:rPr lang="en-US" smtClean="0"/>
              <a:t>28</a:t>
            </a:fld>
            <a:endParaRPr lang="en-US"/>
          </a:p>
        </p:txBody>
      </p:sp>
    </p:spTree>
    <p:extLst>
      <p:ext uri="{BB962C8B-B14F-4D97-AF65-F5344CB8AC3E}">
        <p14:creationId xmlns:p14="http://schemas.microsoft.com/office/powerpoint/2010/main" val="4028789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facial recognition for access control can lead to other issues, such as the introduction of racial bias</a:t>
            </a:r>
          </a:p>
          <a:p>
            <a:endParaRPr lang="en-US" dirty="0"/>
          </a:p>
          <a:p>
            <a:r>
              <a:rPr lang="en-US" dirty="0"/>
              <a:t>There is a risk with the “emergency” adoption of these technologies that use-cases will change after the crisis ends without reverting to privacy-centric practices</a:t>
            </a:r>
          </a:p>
        </p:txBody>
      </p:sp>
      <p:sp>
        <p:nvSpPr>
          <p:cNvPr id="4" name="Slide Number Placeholder 3"/>
          <p:cNvSpPr>
            <a:spLocks noGrp="1"/>
          </p:cNvSpPr>
          <p:nvPr>
            <p:ph type="sldNum" sz="quarter" idx="5"/>
          </p:nvPr>
        </p:nvSpPr>
        <p:spPr/>
        <p:txBody>
          <a:bodyPr/>
          <a:lstStyle/>
          <a:p>
            <a:fld id="{1CD48D57-F5AB-4EA9-A513-C50D3B3E52A6}" type="slidenum">
              <a:rPr lang="en-US" smtClean="0"/>
              <a:t>29</a:t>
            </a:fld>
            <a:endParaRPr lang="en-US"/>
          </a:p>
        </p:txBody>
      </p:sp>
    </p:spTree>
    <p:extLst>
      <p:ext uri="{BB962C8B-B14F-4D97-AF65-F5344CB8AC3E}">
        <p14:creationId xmlns:p14="http://schemas.microsoft.com/office/powerpoint/2010/main" val="2259991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Employee surveillance has increased dramatically during the pandemic, but has been increasing over the last decade as companies permit more telecommuting and teleconferencing</a:t>
            </a: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30</a:t>
            </a:fld>
            <a:endParaRPr lang="en-US"/>
          </a:p>
        </p:txBody>
      </p:sp>
    </p:spTree>
    <p:extLst>
      <p:ext uri="{BB962C8B-B14F-4D97-AF65-F5344CB8AC3E}">
        <p14:creationId xmlns:p14="http://schemas.microsoft.com/office/powerpoint/2010/main" val="1531901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Much of this discussion is centered around white-collar workers, but by no means should this suggest that white-collar workers are more surveilled than blue-collar or other more precarious employees. Far from it.</a:t>
            </a: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31</a:t>
            </a:fld>
            <a:endParaRPr lang="en-US"/>
          </a:p>
        </p:txBody>
      </p:sp>
    </p:spTree>
    <p:extLst>
      <p:ext uri="{BB962C8B-B14F-4D97-AF65-F5344CB8AC3E}">
        <p14:creationId xmlns:p14="http://schemas.microsoft.com/office/powerpoint/2010/main" val="2409486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32</a:t>
            </a:fld>
            <a:endParaRPr lang="en-US"/>
          </a:p>
        </p:txBody>
      </p:sp>
    </p:spTree>
    <p:extLst>
      <p:ext uri="{BB962C8B-B14F-4D97-AF65-F5344CB8AC3E}">
        <p14:creationId xmlns:p14="http://schemas.microsoft.com/office/powerpoint/2010/main" val="727011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Century" panose="02040604050505020304" pitchFamily="18" charset="0"/>
              </a:rPr>
              <a:t>HireVue</a:t>
            </a:r>
            <a:r>
              <a:rPr lang="en-US" sz="1200" dirty="0">
                <a:latin typeface="Century" panose="02040604050505020304" pitchFamily="18" charset="0"/>
              </a:rPr>
              <a:t> issued a press release in September announcing it has partnered with Integrate Autism Employment Advisors, a nonprofit organization that helps companies recruit “qualified professionals on the autism spectrum.” The 600 candidates in Integrate Autism’s network will be coached on how to use </a:t>
            </a:r>
            <a:r>
              <a:rPr lang="en-US" sz="1200" dirty="0" err="1">
                <a:latin typeface="Century" panose="02040604050505020304" pitchFamily="18" charset="0"/>
              </a:rPr>
              <a:t>HireVue’s</a:t>
            </a:r>
            <a:r>
              <a:rPr lang="en-US" sz="1200" dirty="0">
                <a:latin typeface="Century" panose="02040604050505020304" pitchFamily="18" charset="0"/>
              </a:rPr>
              <a:t> platform more “efficiently and effectively.” Would such an effort be necessary if </a:t>
            </a:r>
            <a:r>
              <a:rPr lang="en-US" sz="1200" dirty="0" err="1">
                <a:latin typeface="Century" panose="02040604050505020304" pitchFamily="18" charset="0"/>
              </a:rPr>
              <a:t>HireVue’s</a:t>
            </a:r>
            <a:r>
              <a:rPr lang="en-US" sz="1200" dirty="0">
                <a:latin typeface="Century" panose="02040604050505020304" pitchFamily="18" charset="0"/>
              </a:rPr>
              <a:t> algorithm </a:t>
            </a:r>
            <a:r>
              <a:rPr lang="en-US" sz="1200" i="1" dirty="0">
                <a:latin typeface="Century" panose="02040604050505020304" pitchFamily="18" charset="0"/>
              </a:rPr>
              <a:t>didn’t</a:t>
            </a:r>
            <a:r>
              <a:rPr lang="en-US" sz="1200" dirty="0">
                <a:latin typeface="Century" panose="02040604050505020304" pitchFamily="18" charset="0"/>
              </a:rPr>
              <a:t> penalize autistic candidates.</a:t>
            </a: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34</a:t>
            </a:fld>
            <a:endParaRPr lang="en-US"/>
          </a:p>
        </p:txBody>
      </p:sp>
    </p:spTree>
    <p:extLst>
      <p:ext uri="{BB962C8B-B14F-4D97-AF65-F5344CB8AC3E}">
        <p14:creationId xmlns:p14="http://schemas.microsoft.com/office/powerpoint/2010/main" val="3368615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4</a:t>
            </a:fld>
            <a:endParaRPr lang="en-US"/>
          </a:p>
        </p:txBody>
      </p:sp>
    </p:spTree>
    <p:extLst>
      <p:ext uri="{BB962C8B-B14F-4D97-AF65-F5344CB8AC3E}">
        <p14:creationId xmlns:p14="http://schemas.microsoft.com/office/powerpoint/2010/main" val="2948507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35</a:t>
            </a:fld>
            <a:endParaRPr lang="en-US"/>
          </a:p>
        </p:txBody>
      </p:sp>
    </p:spTree>
    <p:extLst>
      <p:ext uri="{BB962C8B-B14F-4D97-AF65-F5344CB8AC3E}">
        <p14:creationId xmlns:p14="http://schemas.microsoft.com/office/powerpoint/2010/main" val="3217010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Maryland passed its law in 2012, many other states have followed suit. Nearly half of the states (including California, Virginia, and Illinois) now protect applicants and employees from having to provide social media passwords to employers or otherwise give employers access to their accounts. More states consider passing these laws each year.</a:t>
            </a:r>
          </a:p>
          <a:p>
            <a:endParaRPr lang="en-US" dirty="0"/>
          </a:p>
          <a:p>
            <a:r>
              <a:rPr lang="en-US" dirty="0"/>
              <a:t>In many cases, employers can ask for you to provide a lot of personal data, but that doesn’t mean that every request must be complied with.</a:t>
            </a:r>
          </a:p>
        </p:txBody>
      </p:sp>
      <p:sp>
        <p:nvSpPr>
          <p:cNvPr id="4" name="Slide Number Placeholder 3"/>
          <p:cNvSpPr>
            <a:spLocks noGrp="1"/>
          </p:cNvSpPr>
          <p:nvPr>
            <p:ph type="sldNum" sz="quarter" idx="5"/>
          </p:nvPr>
        </p:nvSpPr>
        <p:spPr/>
        <p:txBody>
          <a:bodyPr/>
          <a:lstStyle/>
          <a:p>
            <a:fld id="{1CD48D57-F5AB-4EA9-A513-C50D3B3E52A6}" type="slidenum">
              <a:rPr lang="en-US" smtClean="0"/>
              <a:t>36</a:t>
            </a:fld>
            <a:endParaRPr lang="en-US"/>
          </a:p>
        </p:txBody>
      </p:sp>
    </p:spTree>
    <p:extLst>
      <p:ext uri="{BB962C8B-B14F-4D97-AF65-F5344CB8AC3E}">
        <p14:creationId xmlns:p14="http://schemas.microsoft.com/office/powerpoint/2010/main" val="1788689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that you post publicly on social media is legally accessible by employers (current or potential) or by data brokers who can then provide that information to employers to influence employment decisions.</a:t>
            </a:r>
          </a:p>
        </p:txBody>
      </p:sp>
      <p:sp>
        <p:nvSpPr>
          <p:cNvPr id="4" name="Slide Number Placeholder 3"/>
          <p:cNvSpPr>
            <a:spLocks noGrp="1"/>
          </p:cNvSpPr>
          <p:nvPr>
            <p:ph type="sldNum" sz="quarter" idx="5"/>
          </p:nvPr>
        </p:nvSpPr>
        <p:spPr/>
        <p:txBody>
          <a:bodyPr/>
          <a:lstStyle/>
          <a:p>
            <a:fld id="{1CD48D57-F5AB-4EA9-A513-C50D3B3E52A6}" type="slidenum">
              <a:rPr lang="en-US" smtClean="0"/>
              <a:t>37</a:t>
            </a:fld>
            <a:endParaRPr lang="en-US"/>
          </a:p>
        </p:txBody>
      </p:sp>
    </p:spTree>
    <p:extLst>
      <p:ext uri="{BB962C8B-B14F-4D97-AF65-F5344CB8AC3E}">
        <p14:creationId xmlns:p14="http://schemas.microsoft.com/office/powerpoint/2010/main" val="1665051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impairments resulting from pregnancy (for example, gestational diabetes) may be disabilities under the Americans with Disabilities Act (ADA).  An employer may have to provide a reasonable accommodation for a disability related to pregnancy, absent undue hardship (significant difficulty or expense).</a:t>
            </a:r>
          </a:p>
        </p:txBody>
      </p:sp>
      <p:sp>
        <p:nvSpPr>
          <p:cNvPr id="4" name="Slide Number Placeholder 3"/>
          <p:cNvSpPr>
            <a:spLocks noGrp="1"/>
          </p:cNvSpPr>
          <p:nvPr>
            <p:ph type="sldNum" sz="quarter" idx="5"/>
          </p:nvPr>
        </p:nvSpPr>
        <p:spPr/>
        <p:txBody>
          <a:bodyPr/>
          <a:lstStyle/>
          <a:p>
            <a:fld id="{1CD48D57-F5AB-4EA9-A513-C50D3B3E52A6}" type="slidenum">
              <a:rPr lang="en-US" smtClean="0"/>
              <a:t>38</a:t>
            </a:fld>
            <a:endParaRPr lang="en-US"/>
          </a:p>
        </p:txBody>
      </p:sp>
    </p:spTree>
    <p:extLst>
      <p:ext uri="{BB962C8B-B14F-4D97-AF65-F5344CB8AC3E}">
        <p14:creationId xmlns:p14="http://schemas.microsoft.com/office/powerpoint/2010/main" val="30732430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challenging and boring</a:t>
            </a:r>
          </a:p>
        </p:txBody>
      </p:sp>
      <p:sp>
        <p:nvSpPr>
          <p:cNvPr id="4" name="Slide Number Placeholder 3"/>
          <p:cNvSpPr>
            <a:spLocks noGrp="1"/>
          </p:cNvSpPr>
          <p:nvPr>
            <p:ph type="sldNum" sz="quarter" idx="5"/>
          </p:nvPr>
        </p:nvSpPr>
        <p:spPr/>
        <p:txBody>
          <a:bodyPr/>
          <a:lstStyle/>
          <a:p>
            <a:fld id="{1CD48D57-F5AB-4EA9-A513-C50D3B3E52A6}" type="slidenum">
              <a:rPr lang="en-US" smtClean="0"/>
              <a:t>39</a:t>
            </a:fld>
            <a:endParaRPr lang="en-US"/>
          </a:p>
        </p:txBody>
      </p:sp>
    </p:spTree>
    <p:extLst>
      <p:ext uri="{BB962C8B-B14F-4D97-AF65-F5344CB8AC3E}">
        <p14:creationId xmlns:p14="http://schemas.microsoft.com/office/powerpoint/2010/main" val="353700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long as the data subject was able to exert “control” over their data, there aren’t additional barriers to its collection, use and disclosure</a:t>
            </a:r>
          </a:p>
          <a:p>
            <a:r>
              <a:rPr lang="en-US" sz="1200" dirty="0">
                <a:latin typeface="Century" panose="02040604050505020304" pitchFamily="18" charset="0"/>
              </a:rPr>
              <a:t>Woody </a:t>
            </a:r>
            <a:r>
              <a:rPr lang="en-US" sz="1200" dirty="0" err="1">
                <a:latin typeface="Century" panose="02040604050505020304" pitchFamily="18" charset="0"/>
              </a:rPr>
              <a:t>Hartzog</a:t>
            </a:r>
            <a:r>
              <a:rPr lang="en-US" sz="1200" dirty="0">
                <a:latin typeface="Century" panose="02040604050505020304" pitchFamily="18" charset="0"/>
              </a:rPr>
              <a:t>, professor of Law and Computer Science at Northeastern</a:t>
            </a:r>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40</a:t>
            </a:fld>
            <a:endParaRPr lang="en-US"/>
          </a:p>
        </p:txBody>
      </p:sp>
    </p:spTree>
    <p:extLst>
      <p:ext uri="{BB962C8B-B14F-4D97-AF65-F5344CB8AC3E}">
        <p14:creationId xmlns:p14="http://schemas.microsoft.com/office/powerpoint/2010/main" val="1109294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41</a:t>
            </a:fld>
            <a:endParaRPr lang="en-US"/>
          </a:p>
        </p:txBody>
      </p:sp>
    </p:spTree>
    <p:extLst>
      <p:ext uri="{BB962C8B-B14F-4D97-AF65-F5344CB8AC3E}">
        <p14:creationId xmlns:p14="http://schemas.microsoft.com/office/powerpoint/2010/main" val="801239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panose="02040604050505020304" pitchFamily="18" charset="0"/>
              </a:rPr>
              <a:t>Period tracking apps have been subject to serious privacy concerns, both from a consumer and an employee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entury" panose="020406040505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Experts worry that companies could use the data to bump up the cost or scale back the coverage of health-care benefits, or that women’s intimate information could be exposed in data breaches or security risks. And though the data is made anonymous, experts also fear that the companies could identify women based on information relayed in confidence, particularly in workplaces where few women are pregnant at any given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entury" panose="02040604050505020304" pitchFamily="18" charset="0"/>
            </a:endParaRP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43</a:t>
            </a:fld>
            <a:endParaRPr lang="en-US"/>
          </a:p>
        </p:txBody>
      </p:sp>
    </p:spTree>
    <p:extLst>
      <p:ext uri="{BB962C8B-B14F-4D97-AF65-F5344CB8AC3E}">
        <p14:creationId xmlns:p14="http://schemas.microsoft.com/office/powerpoint/2010/main" val="451056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44</a:t>
            </a:fld>
            <a:endParaRPr lang="en-US"/>
          </a:p>
        </p:txBody>
      </p:sp>
    </p:spTree>
    <p:extLst>
      <p:ext uri="{BB962C8B-B14F-4D97-AF65-F5344CB8AC3E}">
        <p14:creationId xmlns:p14="http://schemas.microsoft.com/office/powerpoint/2010/main" val="460253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45</a:t>
            </a:fld>
            <a:endParaRPr lang="en-US"/>
          </a:p>
        </p:txBody>
      </p:sp>
    </p:spTree>
    <p:extLst>
      <p:ext uri="{BB962C8B-B14F-4D97-AF65-F5344CB8AC3E}">
        <p14:creationId xmlns:p14="http://schemas.microsoft.com/office/powerpoint/2010/main" val="2784290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western history, and especially before the rise of central state power, the separation of “public” and “private” life was defined by a definition of the private as that part of life that was not subject to the authority of the government. </a:t>
            </a:r>
          </a:p>
          <a:p>
            <a:endParaRPr lang="en-US" dirty="0"/>
          </a:p>
          <a:p>
            <a:r>
              <a:rPr lang="en-US" dirty="0"/>
              <a:t>Private life was often synonymous with the domestic sphere, but additional “zones of immunity” could be found, for certain subjects, outside the boundaries of the home.</a:t>
            </a:r>
          </a:p>
          <a:p>
            <a:endParaRPr lang="en-US" dirty="0"/>
          </a:p>
          <a:p>
            <a:endParaRPr lang="en-US" dirty="0">
              <a:solidFill>
                <a:schemeClr val="tx2"/>
              </a:solidFill>
            </a:endParaRPr>
          </a:p>
        </p:txBody>
      </p:sp>
      <p:sp>
        <p:nvSpPr>
          <p:cNvPr id="4" name="Slide Number Placeholder 3"/>
          <p:cNvSpPr>
            <a:spLocks noGrp="1"/>
          </p:cNvSpPr>
          <p:nvPr>
            <p:ph type="sldNum" sz="quarter" idx="5"/>
          </p:nvPr>
        </p:nvSpPr>
        <p:spPr/>
        <p:txBody>
          <a:bodyPr/>
          <a:lstStyle/>
          <a:p>
            <a:fld id="{1CD48D57-F5AB-4EA9-A513-C50D3B3E52A6}" type="slidenum">
              <a:rPr lang="en-US" smtClean="0"/>
              <a:t>5</a:t>
            </a:fld>
            <a:endParaRPr lang="en-US"/>
          </a:p>
        </p:txBody>
      </p:sp>
    </p:spTree>
    <p:extLst>
      <p:ext uri="{BB962C8B-B14F-4D97-AF65-F5344CB8AC3E}">
        <p14:creationId xmlns:p14="http://schemas.microsoft.com/office/powerpoint/2010/main" val="2276122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46</a:t>
            </a:fld>
            <a:endParaRPr lang="en-US"/>
          </a:p>
        </p:txBody>
      </p:sp>
    </p:spTree>
    <p:extLst>
      <p:ext uri="{BB962C8B-B14F-4D97-AF65-F5344CB8AC3E}">
        <p14:creationId xmlns:p14="http://schemas.microsoft.com/office/powerpoint/2010/main" val="4155623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47</a:t>
            </a:fld>
            <a:endParaRPr lang="en-US"/>
          </a:p>
        </p:txBody>
      </p:sp>
    </p:spTree>
    <p:extLst>
      <p:ext uri="{BB962C8B-B14F-4D97-AF65-F5344CB8AC3E}">
        <p14:creationId xmlns:p14="http://schemas.microsoft.com/office/powerpoint/2010/main" val="1877821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As state powers consolidated and grew stronger, along with the dual influence of emergence of the bourgeoisie class and the dominance of individualism in the modern period, the public realm was increasingly “</a:t>
            </a:r>
            <a:r>
              <a:rPr lang="en-US" dirty="0" err="1"/>
              <a:t>deprivatized</a:t>
            </a:r>
            <a:r>
              <a:rPr lang="en-US" dirty="0"/>
              <a:t>” and “private life” became identified </a:t>
            </a:r>
            <a:r>
              <a:rPr lang="en-US" dirty="0">
                <a:solidFill>
                  <a:schemeClr val="tx2"/>
                </a:solidFill>
              </a:rPr>
              <a:t>with the home, family, and internal life of the individual. </a:t>
            </a:r>
          </a:p>
          <a:p>
            <a:endParaRPr lang="en-US" dirty="0">
              <a:solidFill>
                <a:schemeClr val="tx2"/>
              </a:solidFill>
            </a:endParaRPr>
          </a:p>
        </p:txBody>
      </p:sp>
      <p:sp>
        <p:nvSpPr>
          <p:cNvPr id="4" name="Slide Number Placeholder 3"/>
          <p:cNvSpPr>
            <a:spLocks noGrp="1"/>
          </p:cNvSpPr>
          <p:nvPr>
            <p:ph type="sldNum" sz="quarter" idx="5"/>
          </p:nvPr>
        </p:nvSpPr>
        <p:spPr/>
        <p:txBody>
          <a:bodyPr/>
          <a:lstStyle/>
          <a:p>
            <a:fld id="{1CD48D57-F5AB-4EA9-A513-C50D3B3E52A6}" type="slidenum">
              <a:rPr lang="en-US" smtClean="0"/>
              <a:t>6</a:t>
            </a:fld>
            <a:endParaRPr lang="en-US"/>
          </a:p>
        </p:txBody>
      </p:sp>
    </p:spTree>
    <p:extLst>
      <p:ext uri="{BB962C8B-B14F-4D97-AF65-F5344CB8AC3E}">
        <p14:creationId xmlns:p14="http://schemas.microsoft.com/office/powerpoint/2010/main" val="1032307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Nonetheless, the affairs of private persons were not completely immune from the increasingly aggressive intrusions of the state. The legal arena becomes a source of privacy protections as well as the enforcement of certain norms through legal penalties</a:t>
            </a:r>
          </a:p>
          <a:p>
            <a:endParaRPr lang="en-US" dirty="0">
              <a:solidFill>
                <a:schemeClr val="tx2"/>
              </a:solidFill>
            </a:endParaRPr>
          </a:p>
        </p:txBody>
      </p:sp>
      <p:sp>
        <p:nvSpPr>
          <p:cNvPr id="4" name="Slide Number Placeholder 3"/>
          <p:cNvSpPr>
            <a:spLocks noGrp="1"/>
          </p:cNvSpPr>
          <p:nvPr>
            <p:ph type="sldNum" sz="quarter" idx="5"/>
          </p:nvPr>
        </p:nvSpPr>
        <p:spPr/>
        <p:txBody>
          <a:bodyPr/>
          <a:lstStyle/>
          <a:p>
            <a:fld id="{1CD48D57-F5AB-4EA9-A513-C50D3B3E52A6}" type="slidenum">
              <a:rPr lang="en-US" smtClean="0"/>
              <a:t>7</a:t>
            </a:fld>
            <a:endParaRPr lang="en-US"/>
          </a:p>
        </p:txBody>
      </p:sp>
    </p:spTree>
    <p:extLst>
      <p:ext uri="{BB962C8B-B14F-4D97-AF65-F5344CB8AC3E}">
        <p14:creationId xmlns:p14="http://schemas.microsoft.com/office/powerpoint/2010/main" val="2186561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Legal protections often trail tech innovations</a:t>
            </a:r>
          </a:p>
          <a:p>
            <a:endParaRPr lang="en-US" dirty="0"/>
          </a:p>
          <a:p>
            <a:r>
              <a:rPr lang="en-US" dirty="0"/>
              <a:t>One of the important moment was the invention of the brownie camera, advertised to women and children, and seen as democratizing </a:t>
            </a:r>
          </a:p>
          <a:p>
            <a:endParaRPr lang="en-US" dirty="0"/>
          </a:p>
          <a:p>
            <a:r>
              <a:rPr lang="en-US" dirty="0"/>
              <a:t>This sparked a backlash, and coincided with shifts in attitudes about privacy- people were more concerned with their personal privacy and visibility within densely populated cities</a:t>
            </a:r>
          </a:p>
          <a:p>
            <a:endParaRPr lang="en-US" dirty="0"/>
          </a:p>
        </p:txBody>
      </p:sp>
      <p:sp>
        <p:nvSpPr>
          <p:cNvPr id="4" name="Slide Number Placeholder 3"/>
          <p:cNvSpPr>
            <a:spLocks noGrp="1"/>
          </p:cNvSpPr>
          <p:nvPr>
            <p:ph type="sldNum" sz="quarter" idx="5"/>
          </p:nvPr>
        </p:nvSpPr>
        <p:spPr/>
        <p:txBody>
          <a:bodyPr/>
          <a:lstStyle/>
          <a:p>
            <a:fld id="{1CD48D57-F5AB-4EA9-A513-C50D3B3E52A6}" type="slidenum">
              <a:rPr lang="en-US" smtClean="0"/>
              <a:t>8</a:t>
            </a:fld>
            <a:endParaRPr lang="en-US"/>
          </a:p>
        </p:txBody>
      </p:sp>
    </p:spTree>
    <p:extLst>
      <p:ext uri="{BB962C8B-B14F-4D97-AF65-F5344CB8AC3E}">
        <p14:creationId xmlns:p14="http://schemas.microsoft.com/office/powerpoint/2010/main" val="521248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Inspired in part by the newspaper, </a:t>
            </a:r>
            <a:r>
              <a:rPr lang="en-US" sz="1200" dirty="0">
                <a:latin typeface="Century" panose="02040604050505020304" pitchFamily="18" charset="0"/>
              </a:rPr>
              <a:t>Samuel D. Warren and Louis Brandeis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panose="02040604050505020304" pitchFamily="18" charset="0"/>
              </a:rPr>
              <a:t>Defamation law—the torts of libel and slander— protected against false information, not true private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panose="02040604050505020304" pitchFamily="18" charset="0"/>
              </a:rPr>
              <a:t>Contract law could protect privacy within relationships formed between parties, but it could not protect against privacy invasions by third parties outside of the contract.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panose="02040604050505020304" pitchFamily="18" charset="0"/>
              </a:rPr>
              <a:t>Property law was also inadequate to protect privacy. </a:t>
            </a:r>
          </a:p>
          <a:p>
            <a:endParaRPr lang="en-US" dirty="0"/>
          </a:p>
          <a:p>
            <a:r>
              <a:rPr lang="en-US" dirty="0"/>
              <a:t>Has been called one of the most influential law articles ever</a:t>
            </a:r>
          </a:p>
        </p:txBody>
      </p:sp>
      <p:sp>
        <p:nvSpPr>
          <p:cNvPr id="4" name="Slide Number Placeholder 3"/>
          <p:cNvSpPr>
            <a:spLocks noGrp="1"/>
          </p:cNvSpPr>
          <p:nvPr>
            <p:ph type="sldNum" sz="quarter" idx="5"/>
          </p:nvPr>
        </p:nvSpPr>
        <p:spPr/>
        <p:txBody>
          <a:bodyPr/>
          <a:lstStyle/>
          <a:p>
            <a:fld id="{1CD48D57-F5AB-4EA9-A513-C50D3B3E52A6}" type="slidenum">
              <a:rPr lang="en-US" smtClean="0"/>
              <a:t>9</a:t>
            </a:fld>
            <a:endParaRPr lang="en-US"/>
          </a:p>
        </p:txBody>
      </p:sp>
    </p:spTree>
    <p:extLst>
      <p:ext uri="{BB962C8B-B14F-4D97-AF65-F5344CB8AC3E}">
        <p14:creationId xmlns:p14="http://schemas.microsoft.com/office/powerpoint/2010/main" val="3949485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Tort expert William Prosser in 1960 surveyed over 300 privacy cases and concluded that they represented four privacy torts</a:t>
            </a:r>
          </a:p>
        </p:txBody>
      </p:sp>
      <p:sp>
        <p:nvSpPr>
          <p:cNvPr id="4" name="Slide Number Placeholder 3"/>
          <p:cNvSpPr>
            <a:spLocks noGrp="1"/>
          </p:cNvSpPr>
          <p:nvPr>
            <p:ph type="sldNum" sz="quarter" idx="5"/>
          </p:nvPr>
        </p:nvSpPr>
        <p:spPr/>
        <p:txBody>
          <a:bodyPr/>
          <a:lstStyle/>
          <a:p>
            <a:fld id="{1CD48D57-F5AB-4EA9-A513-C50D3B3E52A6}" type="slidenum">
              <a:rPr lang="en-US" smtClean="0"/>
              <a:t>10</a:t>
            </a:fld>
            <a:endParaRPr lang="en-US"/>
          </a:p>
        </p:txBody>
      </p:sp>
    </p:spTree>
    <p:extLst>
      <p:ext uri="{BB962C8B-B14F-4D97-AF65-F5344CB8AC3E}">
        <p14:creationId xmlns:p14="http://schemas.microsoft.com/office/powerpoint/2010/main" val="3092144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A2F1E8-A7FB-4F2D-AC33-31CA81710900}" type="datetime1">
              <a:rPr lang="en-US" smtClean="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6054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8BFBCD-FE08-4893-B1BA-97F6DB944422}" type="datetime1">
              <a:rPr lang="en-US" smtClean="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62435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2847CF-4D84-4B79-8975-814E7F233418}" type="datetime1">
              <a:rPr lang="en-US" smtClean="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9765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32A4EB-D50C-4F48-ACA2-516BA7A31A12}" type="datetime1">
              <a:rPr lang="en-US" smtClean="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3873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6E183D-167E-4B36-90F2-1DD80B38B17B}" type="datetime1">
              <a:rPr lang="en-US" smtClean="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9509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6E48146-E0B2-42C6-95A5-C794CAE1B29C}" type="datetime1">
              <a:rPr lang="en-US" smtClean="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90582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D0490E-2101-437B-8559-058E49E9A4B0}" type="datetime1">
              <a:rPr lang="en-US" smtClean="0"/>
              <a:t>9/8/2020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0176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CA355E-681B-4869-A552-9F67175E59D9}" type="datetime1">
              <a:rPr lang="en-US" smtClean="0"/>
              <a:t>9/8/2020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3955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F4E2F2-7AE7-44E4-A562-8FB7842308FA}" type="datetime1">
              <a:rPr lang="en-US" smtClean="0"/>
              <a:t>9/8/2020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1229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1D9BB-BFFD-4F75-BAC3-B586C29BE3C7}" type="datetime1">
              <a:rPr lang="en-US" smtClean="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15545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1F72994-4A4A-444C-9617-66F82B21A62C}" type="datetime1">
              <a:rPr lang="en-US" smtClean="0"/>
              <a:t>9/8/2020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1878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73F317-5A89-4982-B482-B9799FE4F8EE}" type="datetime1">
              <a:rPr lang="en-US" smtClean="0"/>
              <a:t>9/8/2020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53297357"/>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3.jpeg"/><Relationship Id="rId4" Type="http://schemas.openxmlformats.org/officeDocument/2006/relationships/image" Target="../media/image52.jpe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jf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6.jf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g"/></Relationships>
</file>

<file path=ppt/slides/_rels/slide3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3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45B2EA-A9FB-4296-8469-573D4407BF69}"/>
              </a:ext>
            </a:extLst>
          </p:cNvPr>
          <p:cNvPicPr>
            <a:picLocks noChangeAspect="1"/>
          </p:cNvPicPr>
          <p:nvPr/>
        </p:nvPicPr>
        <p:blipFill rotWithShape="1">
          <a:blip r:embed="rId2"/>
          <a:srcRect t="-64" b="-967"/>
          <a:stretch/>
        </p:blipFill>
        <p:spPr>
          <a:xfrm>
            <a:off x="395653" y="111107"/>
            <a:ext cx="8845063" cy="6746893"/>
          </a:xfrm>
          <a:prstGeom prst="rect">
            <a:avLst/>
          </a:prstGeom>
        </p:spPr>
      </p:pic>
      <p:sp>
        <p:nvSpPr>
          <p:cNvPr id="3" name="Slide Number Placeholder 2">
            <a:extLst>
              <a:ext uri="{FF2B5EF4-FFF2-40B4-BE49-F238E27FC236}">
                <a16:creationId xmlns:a16="http://schemas.microsoft.com/office/drawing/2014/main" id="{4C59783C-E953-499F-BAE9-4B3045665681}"/>
              </a:ext>
            </a:extLst>
          </p:cNvPr>
          <p:cNvSpPr>
            <a:spLocks noGrp="1"/>
          </p:cNvSpPr>
          <p:nvPr>
            <p:ph type="sldNum" sz="quarter" idx="12"/>
          </p:nvPr>
        </p:nvSpPr>
        <p:spPr/>
        <p:txBody>
          <a:bodyPr/>
          <a:lstStyle/>
          <a:p>
            <a:fld id="{3A98EE3D-8CD1-4C3F-BD1C-C98C9596463C}" type="slidenum">
              <a:rPr lang="en-US" smtClean="0"/>
              <a:pPr/>
              <a:t>1</a:t>
            </a:fld>
            <a:endParaRPr lang="en-US"/>
          </a:p>
        </p:txBody>
      </p:sp>
      <p:sp>
        <p:nvSpPr>
          <p:cNvPr id="2" name="Title 1">
            <a:extLst>
              <a:ext uri="{FF2B5EF4-FFF2-40B4-BE49-F238E27FC236}">
                <a16:creationId xmlns:a16="http://schemas.microsoft.com/office/drawing/2014/main" id="{6F3D90E8-2AD8-4F22-B6AB-C5650A02CD08}"/>
              </a:ext>
            </a:extLst>
          </p:cNvPr>
          <p:cNvSpPr>
            <a:spLocks noGrp="1"/>
          </p:cNvSpPr>
          <p:nvPr>
            <p:ph type="ctrTitle" idx="4294967295"/>
          </p:nvPr>
        </p:nvSpPr>
        <p:spPr>
          <a:xfrm>
            <a:off x="5005388" y="136525"/>
            <a:ext cx="7186612" cy="3573463"/>
          </a:xfrm>
          <a:noFill/>
          <a:ln>
            <a:noFill/>
          </a:ln>
        </p:spPr>
        <p:style>
          <a:lnRef idx="2">
            <a:schemeClr val="dk1"/>
          </a:lnRef>
          <a:fillRef idx="1">
            <a:schemeClr val="lt1"/>
          </a:fillRef>
          <a:effectRef idx="0">
            <a:schemeClr val="dk1"/>
          </a:effectRef>
          <a:fontRef idx="minor">
            <a:schemeClr val="dk1"/>
          </a:fontRef>
        </p:style>
        <p:txBody>
          <a:bodyPr anchor="ctr">
            <a:normAutofit/>
          </a:bodyPr>
          <a:lstStyle/>
          <a:p>
            <a:pPr algn="ctr"/>
            <a:r>
              <a:rPr lang="en-US" dirty="0">
                <a:solidFill>
                  <a:schemeClr val="tx1"/>
                </a:solidFill>
                <a:latin typeface="Century" panose="02040604050505020304" pitchFamily="18" charset="0"/>
              </a:rPr>
              <a:t>Privacy in the Workplace: </a:t>
            </a:r>
            <a:br>
              <a:rPr lang="en-US" dirty="0">
                <a:solidFill>
                  <a:schemeClr val="tx1"/>
                </a:solidFill>
                <a:latin typeface="Century" panose="02040604050505020304" pitchFamily="18" charset="0"/>
              </a:rPr>
            </a:br>
            <a:r>
              <a:rPr lang="en-US" dirty="0">
                <a:solidFill>
                  <a:schemeClr val="tx1"/>
                </a:solidFill>
                <a:latin typeface="Century" panose="02040604050505020304" pitchFamily="18" charset="0"/>
              </a:rPr>
              <a:t>Data Professionals as Data Subjects</a:t>
            </a:r>
            <a:br>
              <a:rPr lang="en-US" sz="3200" dirty="0">
                <a:solidFill>
                  <a:schemeClr val="tx1"/>
                </a:solidFill>
                <a:latin typeface="Century" panose="02040604050505020304" pitchFamily="18" charset="0"/>
              </a:rPr>
            </a:br>
            <a:br>
              <a:rPr lang="en-US" sz="3200" dirty="0">
                <a:solidFill>
                  <a:schemeClr val="tx1"/>
                </a:solidFill>
                <a:latin typeface="Century" panose="02040604050505020304" pitchFamily="18" charset="0"/>
              </a:rPr>
            </a:br>
            <a:r>
              <a:rPr lang="en-US" sz="2400" dirty="0">
                <a:solidFill>
                  <a:schemeClr val="tx1"/>
                </a:solidFill>
                <a:latin typeface="Century" panose="02040604050505020304" pitchFamily="18" charset="0"/>
              </a:rPr>
              <a:t>Erica Hanson</a:t>
            </a:r>
            <a:br>
              <a:rPr lang="en-US" sz="2400" dirty="0">
                <a:solidFill>
                  <a:schemeClr val="tx1"/>
                </a:solidFill>
                <a:latin typeface="Century" panose="02040604050505020304" pitchFamily="18" charset="0"/>
              </a:rPr>
            </a:br>
            <a:r>
              <a:rPr lang="en-US" sz="2400" dirty="0">
                <a:solidFill>
                  <a:schemeClr val="tx1"/>
                </a:solidFill>
                <a:latin typeface="Century" panose="02040604050505020304" pitchFamily="18" charset="0"/>
              </a:rPr>
              <a:t>Sept. 9, 2020</a:t>
            </a:r>
            <a:endParaRPr lang="en-US" sz="32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7075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7A2E6-6CC1-4537-982A-B31126D7223D}"/>
              </a:ext>
            </a:extLst>
          </p:cNvPr>
          <p:cNvSpPr>
            <a:spLocks noGrp="1"/>
          </p:cNvSpPr>
          <p:nvPr>
            <p:ph type="title"/>
          </p:nvPr>
        </p:nvSpPr>
        <p:spPr/>
        <p:txBody>
          <a:bodyPr>
            <a:normAutofit/>
          </a:bodyPr>
          <a:lstStyle/>
          <a:p>
            <a:pPr algn="ctr"/>
            <a:r>
              <a:rPr lang="en-US" dirty="0">
                <a:latin typeface="Century" panose="02040604050505020304" pitchFamily="18" charset="0"/>
              </a:rPr>
              <a:t>The four privacy torts</a:t>
            </a:r>
          </a:p>
        </p:txBody>
      </p:sp>
      <p:sp>
        <p:nvSpPr>
          <p:cNvPr id="3" name="Content Placeholder 2">
            <a:extLst>
              <a:ext uri="{FF2B5EF4-FFF2-40B4-BE49-F238E27FC236}">
                <a16:creationId xmlns:a16="http://schemas.microsoft.com/office/drawing/2014/main" id="{79C6CDC9-10C2-4144-A810-442B02EAF4CD}"/>
              </a:ext>
            </a:extLst>
          </p:cNvPr>
          <p:cNvSpPr>
            <a:spLocks noGrp="1"/>
          </p:cNvSpPr>
          <p:nvPr>
            <p:ph idx="1"/>
          </p:nvPr>
        </p:nvSpPr>
        <p:spPr>
          <a:xfrm>
            <a:off x="838200" y="2431145"/>
            <a:ext cx="6089239" cy="3634486"/>
          </a:xfrm>
        </p:spPr>
        <p:txBody>
          <a:bodyPr>
            <a:normAutofit/>
          </a:bodyPr>
          <a:lstStyle/>
          <a:p>
            <a:pPr marL="914400" lvl="1" indent="-457200">
              <a:buFont typeface="+mj-lt"/>
              <a:buAutoNum type="arabicPeriod"/>
            </a:pPr>
            <a:r>
              <a:rPr lang="en-US" dirty="0">
                <a:latin typeface="Century" panose="02040604050505020304" pitchFamily="18" charset="0"/>
              </a:rPr>
              <a:t>Intrusion upon seclusion or solitude, or into private affairs;</a:t>
            </a:r>
          </a:p>
          <a:p>
            <a:pPr marL="914400" lvl="1" indent="-457200">
              <a:buFont typeface="+mj-lt"/>
              <a:buAutoNum type="arabicPeriod"/>
            </a:pPr>
            <a:r>
              <a:rPr lang="en-US" dirty="0">
                <a:latin typeface="Century" panose="02040604050505020304" pitchFamily="18" charset="0"/>
              </a:rPr>
              <a:t>Public disclosure of embarrassing private facts;</a:t>
            </a:r>
          </a:p>
          <a:p>
            <a:pPr marL="914400" lvl="1" indent="-457200">
              <a:buFont typeface="+mj-lt"/>
              <a:buAutoNum type="arabicPeriod"/>
            </a:pPr>
            <a:r>
              <a:rPr lang="en-US" dirty="0">
                <a:latin typeface="Century" panose="02040604050505020304" pitchFamily="18" charset="0"/>
              </a:rPr>
              <a:t>Publicity which places a person in a false light in the public eye; and</a:t>
            </a:r>
          </a:p>
          <a:p>
            <a:pPr marL="914400" lvl="1" indent="-457200">
              <a:buFont typeface="+mj-lt"/>
              <a:buAutoNum type="arabicPeriod"/>
            </a:pPr>
            <a:r>
              <a:rPr lang="en-US" dirty="0">
                <a:latin typeface="Century" panose="02040604050505020304" pitchFamily="18" charset="0"/>
              </a:rPr>
              <a:t>Appropriation of name or likeness.</a:t>
            </a:r>
          </a:p>
          <a:p>
            <a:endParaRPr lang="en-US"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A84367BC-445D-45F0-AE2E-703A459733D9}"/>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10" name="TextBox 9">
            <a:extLst>
              <a:ext uri="{FF2B5EF4-FFF2-40B4-BE49-F238E27FC236}">
                <a16:creationId xmlns:a16="http://schemas.microsoft.com/office/drawing/2014/main" id="{5E366385-3EB3-4072-A66C-104C830F44DF}"/>
              </a:ext>
            </a:extLst>
          </p:cNvPr>
          <p:cNvSpPr txBox="1"/>
          <p:nvPr/>
        </p:nvSpPr>
        <p:spPr>
          <a:xfrm>
            <a:off x="97045" y="6466071"/>
            <a:ext cx="3975023" cy="369332"/>
          </a:xfrm>
          <a:prstGeom prst="rect">
            <a:avLst/>
          </a:prstGeom>
          <a:noFill/>
        </p:spPr>
        <p:txBody>
          <a:bodyPr wrap="square">
            <a:spAutoFit/>
          </a:bodyPr>
          <a:lstStyle/>
          <a:p>
            <a:r>
              <a:rPr lang="en-US" dirty="0"/>
              <a:t>https://www.law.cornell.edu/wex/tort</a:t>
            </a:r>
          </a:p>
        </p:txBody>
      </p:sp>
      <p:pic>
        <p:nvPicPr>
          <p:cNvPr id="12" name="Picture 11">
            <a:extLst>
              <a:ext uri="{FF2B5EF4-FFF2-40B4-BE49-F238E27FC236}">
                <a16:creationId xmlns:a16="http://schemas.microsoft.com/office/drawing/2014/main" id="{63C360D0-89EF-4119-989E-78FE5B4A0A2E}"/>
              </a:ext>
            </a:extLst>
          </p:cNvPr>
          <p:cNvPicPr>
            <a:picLocks noChangeAspect="1"/>
          </p:cNvPicPr>
          <p:nvPr/>
        </p:nvPicPr>
        <p:blipFill rotWithShape="1">
          <a:blip r:embed="rId3"/>
          <a:srcRect l="31249" t="19658" r="33366" b="21631"/>
          <a:stretch/>
        </p:blipFill>
        <p:spPr>
          <a:xfrm>
            <a:off x="6811982" y="1524617"/>
            <a:ext cx="4769104" cy="4451104"/>
          </a:xfrm>
          <a:prstGeom prst="rect">
            <a:avLst/>
          </a:prstGeom>
        </p:spPr>
      </p:pic>
    </p:spTree>
    <p:extLst>
      <p:ext uri="{BB962C8B-B14F-4D97-AF65-F5344CB8AC3E}">
        <p14:creationId xmlns:p14="http://schemas.microsoft.com/office/powerpoint/2010/main" val="283104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 presetClass="exit" presetSubtype="0" fill="hold" grpId="1" nodeType="withEffect">
                                  <p:stCondLst>
                                    <p:cond delay="0"/>
                                  </p:stCondLst>
                                  <p:childTnLst>
                                    <p:set>
                                      <p:cBhvr>
                                        <p:cTn id="9" dur="1" fill="hold">
                                          <p:stCondLst>
                                            <p:cond delay="0"/>
                                          </p:stCondLst>
                                        </p:cTn>
                                        <p:tgtEl>
                                          <p:spTgt spid="10"/>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6772-5CD3-44DA-BA5D-D763E0C07A30}"/>
              </a:ext>
            </a:extLst>
          </p:cNvPr>
          <p:cNvSpPr>
            <a:spLocks noGrp="1"/>
          </p:cNvSpPr>
          <p:nvPr>
            <p:ph type="title"/>
          </p:nvPr>
        </p:nvSpPr>
        <p:spPr>
          <a:xfrm>
            <a:off x="621479" y="210343"/>
            <a:ext cx="11029315" cy="759058"/>
          </a:xfrm>
        </p:spPr>
        <p:txBody>
          <a:bodyPr>
            <a:normAutofit/>
          </a:bodyPr>
          <a:lstStyle/>
          <a:p>
            <a:pPr algn="ctr"/>
            <a:r>
              <a:rPr lang="en-US" dirty="0">
                <a:solidFill>
                  <a:schemeClr val="bg1">
                    <a:lumMod val="75000"/>
                    <a:lumOff val="25000"/>
                  </a:schemeClr>
                </a:solidFill>
                <a:latin typeface="Century" panose="02040604050505020304" pitchFamily="18" charset="0"/>
              </a:rPr>
              <a:t>Beyond the legal definition</a:t>
            </a:r>
          </a:p>
        </p:txBody>
      </p:sp>
      <p:sp>
        <p:nvSpPr>
          <p:cNvPr id="3" name="Content Placeholder 2">
            <a:extLst>
              <a:ext uri="{FF2B5EF4-FFF2-40B4-BE49-F238E27FC236}">
                <a16:creationId xmlns:a16="http://schemas.microsoft.com/office/drawing/2014/main" id="{8B5A53FF-0EA8-48C0-A2BA-BF7E9A4BB3BD}"/>
              </a:ext>
            </a:extLst>
          </p:cNvPr>
          <p:cNvSpPr>
            <a:spLocks noGrp="1"/>
          </p:cNvSpPr>
          <p:nvPr>
            <p:ph idx="1"/>
          </p:nvPr>
        </p:nvSpPr>
        <p:spPr>
          <a:xfrm>
            <a:off x="621479" y="1430782"/>
            <a:ext cx="5004621" cy="3671936"/>
          </a:xfrm>
        </p:spPr>
        <p:txBody>
          <a:bodyPr anchor="t">
            <a:noAutofit/>
          </a:bodyPr>
          <a:lstStyle/>
          <a:p>
            <a:pPr marL="0" indent="0">
              <a:lnSpc>
                <a:spcPct val="110000"/>
              </a:lnSpc>
              <a:buNone/>
            </a:pPr>
            <a:r>
              <a:rPr lang="en-US" sz="2400" dirty="0">
                <a:solidFill>
                  <a:schemeClr val="bg1">
                    <a:lumMod val="75000"/>
                    <a:lumOff val="25000"/>
                  </a:schemeClr>
                </a:solidFill>
                <a:latin typeface="Century" panose="02040604050505020304" pitchFamily="18" charset="0"/>
              </a:rPr>
              <a:t>“Privacy forms the </a:t>
            </a:r>
            <a:r>
              <a:rPr lang="en-US" sz="2400" b="1" dirty="0">
                <a:solidFill>
                  <a:schemeClr val="bg1">
                    <a:lumMod val="75000"/>
                    <a:lumOff val="25000"/>
                  </a:schemeClr>
                </a:solidFill>
                <a:latin typeface="Century" panose="02040604050505020304" pitchFamily="18" charset="0"/>
              </a:rPr>
              <a:t>basis of our freedom</a:t>
            </a:r>
            <a:r>
              <a:rPr lang="en-US" sz="2400" dirty="0">
                <a:solidFill>
                  <a:schemeClr val="bg1">
                    <a:lumMod val="75000"/>
                    <a:lumOff val="25000"/>
                  </a:schemeClr>
                </a:solidFill>
                <a:latin typeface="Century" panose="02040604050505020304" pitchFamily="18" charset="0"/>
              </a:rPr>
              <a:t>. You have to have moments of reserve, reflection, intimacy, and solitude…”  </a:t>
            </a:r>
          </a:p>
          <a:p>
            <a:pPr marL="0" indent="0">
              <a:lnSpc>
                <a:spcPct val="110000"/>
              </a:lnSpc>
              <a:buNone/>
            </a:pPr>
            <a:r>
              <a:rPr lang="en-US" sz="2400" dirty="0">
                <a:solidFill>
                  <a:schemeClr val="bg1">
                    <a:lumMod val="75000"/>
                    <a:lumOff val="25000"/>
                  </a:schemeClr>
                </a:solidFill>
                <a:latin typeface="Century" panose="02040604050505020304" pitchFamily="18" charset="0"/>
              </a:rPr>
              <a:t>Dr. Ann </a:t>
            </a:r>
            <a:r>
              <a:rPr lang="en-US" sz="2400" dirty="0" err="1">
                <a:solidFill>
                  <a:schemeClr val="bg1">
                    <a:lumMod val="75000"/>
                    <a:lumOff val="25000"/>
                  </a:schemeClr>
                </a:solidFill>
                <a:latin typeface="Century" panose="02040604050505020304" pitchFamily="18" charset="0"/>
              </a:rPr>
              <a:t>Cavoukian</a:t>
            </a:r>
            <a:r>
              <a:rPr lang="en-US" sz="2400" dirty="0">
                <a:solidFill>
                  <a:schemeClr val="bg1">
                    <a:lumMod val="75000"/>
                    <a:lumOff val="25000"/>
                  </a:schemeClr>
                </a:solidFill>
                <a:latin typeface="Century" panose="02040604050505020304" pitchFamily="18" charset="0"/>
              </a:rPr>
              <a:t>, former Information &amp; Privacy Commissioner of Ontario, Canada</a:t>
            </a:r>
          </a:p>
          <a:p>
            <a:pPr>
              <a:lnSpc>
                <a:spcPct val="110000"/>
              </a:lnSpc>
            </a:pPr>
            <a:endParaRPr lang="en-US" sz="2400" dirty="0">
              <a:solidFill>
                <a:schemeClr val="bg1">
                  <a:lumMod val="75000"/>
                  <a:lumOff val="25000"/>
                </a:schemeClr>
              </a:solidFill>
              <a:latin typeface="Century" panose="02040604050505020304" pitchFamily="18" charset="0"/>
            </a:endParaRPr>
          </a:p>
        </p:txBody>
      </p:sp>
      <p:sp>
        <p:nvSpPr>
          <p:cNvPr id="4" name="Slide Number Placeholder 3">
            <a:extLst>
              <a:ext uri="{FF2B5EF4-FFF2-40B4-BE49-F238E27FC236}">
                <a16:creationId xmlns:a16="http://schemas.microsoft.com/office/drawing/2014/main" id="{48E483A2-4425-42A5-872B-02436297CFBE}"/>
              </a:ext>
            </a:extLst>
          </p:cNvPr>
          <p:cNvSpPr>
            <a:spLocks noGrp="1"/>
          </p:cNvSpPr>
          <p:nvPr>
            <p:ph type="sldNum" sz="quarter" idx="12"/>
          </p:nvPr>
        </p:nvSpPr>
        <p:spPr/>
        <p:txBody>
          <a:bodyPr/>
          <a:lstStyle/>
          <a:p>
            <a:fld id="{3A98EE3D-8CD1-4C3F-BD1C-C98C9596463C}" type="slidenum">
              <a:rPr lang="en-US" smtClean="0"/>
              <a:t>11</a:t>
            </a:fld>
            <a:endParaRPr lang="en-US" dirty="0"/>
          </a:p>
        </p:txBody>
      </p:sp>
      <p:pic>
        <p:nvPicPr>
          <p:cNvPr id="5" name="Picture 4">
            <a:extLst>
              <a:ext uri="{FF2B5EF4-FFF2-40B4-BE49-F238E27FC236}">
                <a16:creationId xmlns:a16="http://schemas.microsoft.com/office/drawing/2014/main" id="{AC3A851E-5683-473C-B454-4F47036CD052}"/>
              </a:ext>
            </a:extLst>
          </p:cNvPr>
          <p:cNvPicPr>
            <a:picLocks noChangeAspect="1"/>
          </p:cNvPicPr>
          <p:nvPr/>
        </p:nvPicPr>
        <p:blipFill rotWithShape="1">
          <a:blip r:embed="rId3"/>
          <a:srcRect l="22754" r="25650" b="30493"/>
          <a:stretch/>
        </p:blipFill>
        <p:spPr>
          <a:xfrm>
            <a:off x="5880100" y="1239219"/>
            <a:ext cx="5333124" cy="4310681"/>
          </a:xfrm>
          <a:prstGeom prst="rect">
            <a:avLst/>
          </a:prstGeom>
        </p:spPr>
      </p:pic>
      <p:sp>
        <p:nvSpPr>
          <p:cNvPr id="21" name="Content Placeholder 2">
            <a:extLst>
              <a:ext uri="{FF2B5EF4-FFF2-40B4-BE49-F238E27FC236}">
                <a16:creationId xmlns:a16="http://schemas.microsoft.com/office/drawing/2014/main" id="{15BC0E61-52B2-433F-B91C-B7D82A751AE2}"/>
              </a:ext>
            </a:extLst>
          </p:cNvPr>
          <p:cNvSpPr txBox="1">
            <a:spLocks/>
          </p:cNvSpPr>
          <p:nvPr/>
        </p:nvSpPr>
        <p:spPr>
          <a:xfrm>
            <a:off x="621478" y="1430782"/>
            <a:ext cx="5004621" cy="3671936"/>
          </a:xfrm>
          <a:prstGeom prst="rect">
            <a:avLst/>
          </a:prstGeom>
        </p:spPr>
        <p:txBody>
          <a:bodyPr vert="horz" lIns="91440" tIns="45720" rIns="91440" bIns="45720" rtlCol="0" anchor="t">
            <a:no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10000"/>
              </a:lnSpc>
              <a:buNone/>
            </a:pPr>
            <a:r>
              <a:rPr lang="en-US" sz="2400" dirty="0">
                <a:solidFill>
                  <a:schemeClr val="bg1">
                    <a:lumMod val="75000"/>
                    <a:lumOff val="25000"/>
                  </a:schemeClr>
                </a:solidFill>
                <a:latin typeface="Century" panose="02040604050505020304" pitchFamily="18" charset="0"/>
              </a:rPr>
              <a:t>“Privacy is not only about refusing access, visibility, or interference with particular decisions. It is also and more generally about </a:t>
            </a:r>
            <a:r>
              <a:rPr lang="en-US" sz="2400" b="1" dirty="0">
                <a:solidFill>
                  <a:schemeClr val="bg1">
                    <a:lumMod val="75000"/>
                    <a:lumOff val="25000"/>
                  </a:schemeClr>
                </a:solidFill>
                <a:latin typeface="Century" panose="02040604050505020304" pitchFamily="18" charset="0"/>
              </a:rPr>
              <a:t>preventing the seamless imposition of patterns predetermined by others</a:t>
            </a:r>
            <a:r>
              <a:rPr lang="en-US" sz="2400" dirty="0">
                <a:solidFill>
                  <a:schemeClr val="bg1">
                    <a:lumMod val="75000"/>
                    <a:lumOff val="25000"/>
                  </a:schemeClr>
                </a:solidFill>
                <a:latin typeface="Century" panose="02040604050505020304" pitchFamily="18" charset="0"/>
              </a:rPr>
              <a:t>.” </a:t>
            </a:r>
          </a:p>
          <a:p>
            <a:pPr marL="0" indent="0">
              <a:lnSpc>
                <a:spcPct val="110000"/>
              </a:lnSpc>
              <a:buNone/>
            </a:pPr>
            <a:r>
              <a:rPr lang="en-US" sz="2400" dirty="0">
                <a:solidFill>
                  <a:schemeClr val="bg1">
                    <a:lumMod val="75000"/>
                    <a:lumOff val="25000"/>
                  </a:schemeClr>
                </a:solidFill>
                <a:latin typeface="Century" panose="02040604050505020304" pitchFamily="18" charset="0"/>
              </a:rPr>
              <a:t>Julie E. Cohen, </a:t>
            </a:r>
            <a:r>
              <a:rPr lang="en-US" sz="2400" i="1" dirty="0">
                <a:solidFill>
                  <a:schemeClr val="bg1">
                    <a:lumMod val="75000"/>
                    <a:lumOff val="25000"/>
                  </a:schemeClr>
                </a:solidFill>
                <a:latin typeface="Century" panose="02040604050505020304" pitchFamily="18" charset="0"/>
              </a:rPr>
              <a:t>Configuring the Networked Self: Law, Code and the Play of Everyday Practice</a:t>
            </a:r>
          </a:p>
          <a:p>
            <a:pPr>
              <a:lnSpc>
                <a:spcPct val="110000"/>
              </a:lnSpc>
            </a:pPr>
            <a:endParaRPr lang="en-US" sz="2400" dirty="0">
              <a:solidFill>
                <a:schemeClr val="bg1">
                  <a:lumMod val="75000"/>
                  <a:lumOff val="25000"/>
                </a:schemeClr>
              </a:solidFill>
              <a:latin typeface="Century" panose="02040604050505020304" pitchFamily="18" charset="0"/>
            </a:endParaRPr>
          </a:p>
        </p:txBody>
      </p:sp>
      <p:sp>
        <p:nvSpPr>
          <p:cNvPr id="23" name="Content Placeholder 2">
            <a:extLst>
              <a:ext uri="{FF2B5EF4-FFF2-40B4-BE49-F238E27FC236}">
                <a16:creationId xmlns:a16="http://schemas.microsoft.com/office/drawing/2014/main" id="{FCA49BF5-F94F-4276-A01E-A0895A426836}"/>
              </a:ext>
            </a:extLst>
          </p:cNvPr>
          <p:cNvSpPr txBox="1">
            <a:spLocks/>
          </p:cNvSpPr>
          <p:nvPr/>
        </p:nvSpPr>
        <p:spPr>
          <a:xfrm>
            <a:off x="621478" y="1430782"/>
            <a:ext cx="5004621" cy="3671936"/>
          </a:xfrm>
          <a:prstGeom prst="rect">
            <a:avLst/>
          </a:prstGeom>
        </p:spPr>
        <p:txBody>
          <a:bodyPr vert="horz" lIns="91440" tIns="45720" rIns="91440" bIns="45720" rtlCol="0" anchor="t">
            <a:no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nSpc>
                <a:spcPct val="110000"/>
              </a:lnSpc>
              <a:buNone/>
            </a:pPr>
            <a:r>
              <a:rPr lang="en-US" sz="2400" dirty="0">
                <a:solidFill>
                  <a:schemeClr val="bg1">
                    <a:lumMod val="75000"/>
                    <a:lumOff val="25000"/>
                  </a:schemeClr>
                </a:solidFill>
                <a:latin typeface="Century" panose="02040604050505020304" pitchFamily="18" charset="0"/>
              </a:rPr>
              <a:t>Privacy is “the freedom from unreasonable constraints on the </a:t>
            </a:r>
            <a:r>
              <a:rPr lang="en-US" sz="2400" b="1" dirty="0">
                <a:solidFill>
                  <a:schemeClr val="bg1">
                    <a:lumMod val="75000"/>
                    <a:lumOff val="25000"/>
                  </a:schemeClr>
                </a:solidFill>
                <a:latin typeface="Century" panose="02040604050505020304" pitchFamily="18" charset="0"/>
              </a:rPr>
              <a:t>construction of one’s identity</a:t>
            </a:r>
            <a:r>
              <a:rPr lang="en-US" sz="2400" dirty="0">
                <a:solidFill>
                  <a:schemeClr val="bg1">
                    <a:lumMod val="75000"/>
                    <a:lumOff val="25000"/>
                  </a:schemeClr>
                </a:solidFill>
                <a:latin typeface="Century" panose="02040604050505020304" pitchFamily="18" charset="0"/>
              </a:rPr>
              <a:t>” </a:t>
            </a:r>
          </a:p>
          <a:p>
            <a:pPr marL="0" indent="0">
              <a:lnSpc>
                <a:spcPct val="110000"/>
              </a:lnSpc>
              <a:buNone/>
            </a:pPr>
            <a:r>
              <a:rPr lang="en-US" sz="2400" dirty="0">
                <a:solidFill>
                  <a:schemeClr val="bg1">
                    <a:lumMod val="75000"/>
                    <a:lumOff val="25000"/>
                  </a:schemeClr>
                </a:solidFill>
                <a:latin typeface="Century" panose="02040604050505020304" pitchFamily="18" charset="0"/>
              </a:rPr>
              <a:t>Mireille Hildebrandt, </a:t>
            </a:r>
            <a:r>
              <a:rPr lang="en-US" sz="2400" i="1" dirty="0">
                <a:solidFill>
                  <a:schemeClr val="bg1">
                    <a:lumMod val="75000"/>
                    <a:lumOff val="25000"/>
                  </a:schemeClr>
                </a:solidFill>
                <a:latin typeface="Century" panose="02040604050505020304" pitchFamily="18" charset="0"/>
              </a:rPr>
              <a:t>Smart Technologies and the End(s) of Laws</a:t>
            </a:r>
          </a:p>
          <a:p>
            <a:pPr marL="0" indent="0">
              <a:lnSpc>
                <a:spcPct val="110000"/>
              </a:lnSpc>
              <a:buNone/>
            </a:pPr>
            <a:endParaRPr lang="en-US" sz="2400" dirty="0">
              <a:solidFill>
                <a:schemeClr val="bg1">
                  <a:lumMod val="75000"/>
                  <a:lumOff val="25000"/>
                </a:schemeClr>
              </a:solidFill>
              <a:latin typeface="Century" panose="02040604050505020304" pitchFamily="18" charset="0"/>
            </a:endParaRPr>
          </a:p>
        </p:txBody>
      </p:sp>
    </p:spTree>
    <p:extLst>
      <p:ext uri="{BB962C8B-B14F-4D97-AF65-F5344CB8AC3E}">
        <p14:creationId xmlns:p14="http://schemas.microsoft.com/office/powerpoint/2010/main" val="4211780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fade">
                                      <p:cBhvr>
                                        <p:cTn id="19" dur="500"/>
                                        <p:tgtEl>
                                          <p:spTgt spid="23">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xEl>
                                              <p:pRg st="1" end="1"/>
                                            </p:txEl>
                                          </p:spTgt>
                                        </p:tgtEl>
                                        <p:attrNameLst>
                                          <p:attrName>style.visibility</p:attrName>
                                        </p:attrNameLst>
                                      </p:cBhvr>
                                      <p:to>
                                        <p:strVal val="visible"/>
                                      </p:to>
                                    </p:set>
                                    <p:animEffect transition="in" filter="fade">
                                      <p:cBhvr>
                                        <p:cTn id="22" dur="500"/>
                                        <p:tgtEl>
                                          <p:spTgt spid="2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3">
                                            <p:txEl>
                                              <p:pRg st="0" end="0"/>
                                            </p:txEl>
                                          </p:spTgt>
                                        </p:tgtEl>
                                        <p:attrNameLst>
                                          <p:attrName>style.visibility</p:attrName>
                                        </p:attrNameLst>
                                      </p:cBhvr>
                                      <p:to>
                                        <p:strVal val="hidden"/>
                                      </p:to>
                                    </p:set>
                                  </p:childTnLst>
                                </p:cTn>
                              </p:par>
                            </p:childTnLst>
                          </p:cTn>
                        </p:par>
                        <p:par>
                          <p:cTn id="27" fill="hold">
                            <p:stCondLst>
                              <p:cond delay="0"/>
                            </p:stCondLst>
                            <p:childTnLst>
                              <p:par>
                                <p:cTn id="28" presetID="1" presetClass="exit" presetSubtype="0" fill="hold" grpId="0" nodeType="afterEffect">
                                  <p:stCondLst>
                                    <p:cond delay="0"/>
                                  </p:stCondLst>
                                  <p:childTnLst>
                                    <p:set>
                                      <p:cBhvr>
                                        <p:cTn id="29" dur="1" fill="hold">
                                          <p:stCondLst>
                                            <p:cond delay="0"/>
                                          </p:stCondLst>
                                        </p:cTn>
                                        <p:tgtEl>
                                          <p:spTgt spid="23">
                                            <p:txEl>
                                              <p:pRg st="1" end="1"/>
                                            </p:txEl>
                                          </p:spTgt>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21" grpId="0"/>
      <p:bldP spid="23" grpId="0" uiExpan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3D05175-5755-4FDA-A803-C97EF569123E}"/>
              </a:ext>
            </a:extLst>
          </p:cNvPr>
          <p:cNvSpPr>
            <a:spLocks noGrp="1"/>
          </p:cNvSpPr>
          <p:nvPr>
            <p:ph type="title"/>
          </p:nvPr>
        </p:nvSpPr>
        <p:spPr>
          <a:xfrm>
            <a:off x="609906" y="447830"/>
            <a:ext cx="10616894" cy="499324"/>
          </a:xfrm>
        </p:spPr>
        <p:txBody>
          <a:bodyPr>
            <a:normAutofit fontScale="90000"/>
          </a:bodyPr>
          <a:lstStyle/>
          <a:p>
            <a:r>
              <a:rPr lang="en-US" dirty="0">
                <a:latin typeface="Century" panose="02040604050505020304" pitchFamily="18" charset="0"/>
              </a:rPr>
              <a:t>The global regulatory environment</a:t>
            </a:r>
          </a:p>
        </p:txBody>
      </p:sp>
      <p:sp>
        <p:nvSpPr>
          <p:cNvPr id="3" name="Slide Number Placeholder 2">
            <a:extLst>
              <a:ext uri="{FF2B5EF4-FFF2-40B4-BE49-F238E27FC236}">
                <a16:creationId xmlns:a16="http://schemas.microsoft.com/office/drawing/2014/main" id="{0C5DDFF3-1427-4942-B5B9-0793EF2727A0}"/>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5" name="Picture 4">
            <a:extLst>
              <a:ext uri="{FF2B5EF4-FFF2-40B4-BE49-F238E27FC236}">
                <a16:creationId xmlns:a16="http://schemas.microsoft.com/office/drawing/2014/main" id="{F7370505-2EBA-4703-B65F-F57ADE5F435F}"/>
              </a:ext>
            </a:extLst>
          </p:cNvPr>
          <p:cNvPicPr>
            <a:picLocks noChangeAspect="1"/>
          </p:cNvPicPr>
          <p:nvPr/>
        </p:nvPicPr>
        <p:blipFill rotWithShape="1">
          <a:blip r:embed="rId2"/>
          <a:srcRect l="19609" t="30694" r="16406" b="12222"/>
          <a:stretch/>
        </p:blipFill>
        <p:spPr>
          <a:xfrm>
            <a:off x="1378661" y="1550783"/>
            <a:ext cx="9434678" cy="4734623"/>
          </a:xfrm>
          <a:prstGeom prst="rect">
            <a:avLst/>
          </a:prstGeom>
        </p:spPr>
      </p:pic>
    </p:spTree>
    <p:extLst>
      <p:ext uri="{BB962C8B-B14F-4D97-AF65-F5344CB8AC3E}">
        <p14:creationId xmlns:p14="http://schemas.microsoft.com/office/powerpoint/2010/main" val="1286957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AA7C6-B44D-4E15-9320-2E747F15B19F}"/>
              </a:ext>
            </a:extLst>
          </p:cNvPr>
          <p:cNvSpPr>
            <a:spLocks noGrp="1"/>
          </p:cNvSpPr>
          <p:nvPr>
            <p:ph type="title"/>
          </p:nvPr>
        </p:nvSpPr>
        <p:spPr>
          <a:xfrm>
            <a:off x="609906" y="447830"/>
            <a:ext cx="10616894" cy="499324"/>
          </a:xfrm>
        </p:spPr>
        <p:txBody>
          <a:bodyPr>
            <a:normAutofit fontScale="90000"/>
          </a:bodyPr>
          <a:lstStyle/>
          <a:p>
            <a:r>
              <a:rPr lang="en-US" dirty="0">
                <a:latin typeface="Century" panose="02040604050505020304" pitchFamily="18" charset="0"/>
              </a:rPr>
              <a:t>The global regulatory environment</a:t>
            </a:r>
          </a:p>
        </p:txBody>
      </p:sp>
      <p:sp>
        <p:nvSpPr>
          <p:cNvPr id="3" name="Content Placeholder 2">
            <a:extLst>
              <a:ext uri="{FF2B5EF4-FFF2-40B4-BE49-F238E27FC236}">
                <a16:creationId xmlns:a16="http://schemas.microsoft.com/office/drawing/2014/main" id="{3D1EC01A-9CCD-4AF9-B596-BC363BA7AF11}"/>
              </a:ext>
            </a:extLst>
          </p:cNvPr>
          <p:cNvSpPr>
            <a:spLocks noGrp="1"/>
          </p:cNvSpPr>
          <p:nvPr>
            <p:ph idx="1"/>
          </p:nvPr>
        </p:nvSpPr>
        <p:spPr>
          <a:xfrm>
            <a:off x="577121" y="4520335"/>
            <a:ext cx="3568661" cy="1810082"/>
          </a:xfrm>
        </p:spPr>
        <p:txBody>
          <a:bodyPr>
            <a:normAutofit fontScale="85000" lnSpcReduction="10000"/>
          </a:bodyPr>
          <a:lstStyle/>
          <a:p>
            <a:r>
              <a:rPr lang="en-US" dirty="0">
                <a:latin typeface="Century" panose="02040604050505020304" pitchFamily="18" charset="0"/>
              </a:rPr>
              <a:t>EU- </a:t>
            </a:r>
            <a:r>
              <a:rPr lang="en-US" b="1" dirty="0">
                <a:solidFill>
                  <a:srgbClr val="FF0000"/>
                </a:solidFill>
                <a:latin typeface="Century" panose="02040604050505020304" pitchFamily="18" charset="0"/>
              </a:rPr>
              <a:t>data subject </a:t>
            </a:r>
            <a:r>
              <a:rPr lang="en-US" dirty="0">
                <a:latin typeface="Century" panose="02040604050505020304" pitchFamily="18" charset="0"/>
              </a:rPr>
              <a:t>and a rights framework</a:t>
            </a:r>
          </a:p>
          <a:p>
            <a:r>
              <a:rPr lang="en-US" dirty="0">
                <a:latin typeface="Century" panose="02040604050505020304" pitchFamily="18" charset="0"/>
              </a:rPr>
              <a:t>US- </a:t>
            </a:r>
            <a:r>
              <a:rPr lang="en-US" b="1" dirty="0">
                <a:solidFill>
                  <a:srgbClr val="FF0000"/>
                </a:solidFill>
                <a:latin typeface="Century" panose="02040604050505020304" pitchFamily="18" charset="0"/>
              </a:rPr>
              <a:t>data types </a:t>
            </a:r>
            <a:r>
              <a:rPr lang="en-US" dirty="0">
                <a:latin typeface="Century" panose="02040604050505020304" pitchFamily="18" charset="0"/>
              </a:rPr>
              <a:t>(health vs consumer financial)</a:t>
            </a:r>
          </a:p>
        </p:txBody>
      </p:sp>
      <p:sp>
        <p:nvSpPr>
          <p:cNvPr id="4" name="Slide Number Placeholder 3">
            <a:extLst>
              <a:ext uri="{FF2B5EF4-FFF2-40B4-BE49-F238E27FC236}">
                <a16:creationId xmlns:a16="http://schemas.microsoft.com/office/drawing/2014/main" id="{9B167DDA-1D6B-454B-88E3-6D7D119E4652}"/>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5" name="Picture 4">
            <a:extLst>
              <a:ext uri="{FF2B5EF4-FFF2-40B4-BE49-F238E27FC236}">
                <a16:creationId xmlns:a16="http://schemas.microsoft.com/office/drawing/2014/main" id="{F7370505-2EBA-4703-B65F-F57ADE5F435F}"/>
              </a:ext>
            </a:extLst>
          </p:cNvPr>
          <p:cNvPicPr>
            <a:picLocks noChangeAspect="1"/>
          </p:cNvPicPr>
          <p:nvPr/>
        </p:nvPicPr>
        <p:blipFill rotWithShape="1">
          <a:blip r:embed="rId3">
            <a:duotone>
              <a:prstClr val="black"/>
              <a:schemeClr val="tx2">
                <a:tint val="45000"/>
                <a:satMod val="400000"/>
              </a:schemeClr>
            </a:duotone>
          </a:blip>
          <a:srcRect l="19609" t="30694" r="16406" b="12222"/>
          <a:stretch/>
        </p:blipFill>
        <p:spPr>
          <a:xfrm>
            <a:off x="4645799" y="2045399"/>
            <a:ext cx="6735272" cy="3379977"/>
          </a:xfrm>
          <a:prstGeom prst="rect">
            <a:avLst/>
          </a:prstGeom>
        </p:spPr>
      </p:pic>
      <p:pic>
        <p:nvPicPr>
          <p:cNvPr id="14" name="Picture 13">
            <a:extLst>
              <a:ext uri="{FF2B5EF4-FFF2-40B4-BE49-F238E27FC236}">
                <a16:creationId xmlns:a16="http://schemas.microsoft.com/office/drawing/2014/main" id="{4F56330C-77D5-4A91-9CAF-C695089C42A4}"/>
              </a:ext>
            </a:extLst>
          </p:cNvPr>
          <p:cNvPicPr>
            <a:picLocks noChangeAspect="1"/>
          </p:cNvPicPr>
          <p:nvPr/>
        </p:nvPicPr>
        <p:blipFill rotWithShape="1">
          <a:blip r:embed="rId3"/>
          <a:srcRect l="19609" t="48617" r="59146" b="41068"/>
          <a:stretch/>
        </p:blipFill>
        <p:spPr>
          <a:xfrm>
            <a:off x="4645799" y="3106615"/>
            <a:ext cx="2236264" cy="610737"/>
          </a:xfrm>
          <a:prstGeom prst="rect">
            <a:avLst/>
          </a:prstGeom>
        </p:spPr>
      </p:pic>
      <p:pic>
        <p:nvPicPr>
          <p:cNvPr id="16" name="Picture 15">
            <a:extLst>
              <a:ext uri="{FF2B5EF4-FFF2-40B4-BE49-F238E27FC236}">
                <a16:creationId xmlns:a16="http://schemas.microsoft.com/office/drawing/2014/main" id="{FCB7E545-5BB1-41B0-B330-D01D65C2EBC2}"/>
              </a:ext>
            </a:extLst>
          </p:cNvPr>
          <p:cNvPicPr>
            <a:picLocks noChangeAspect="1"/>
          </p:cNvPicPr>
          <p:nvPr/>
        </p:nvPicPr>
        <p:blipFill rotWithShape="1">
          <a:blip r:embed="rId3"/>
          <a:srcRect l="44564" t="30694" r="45133" b="44053"/>
          <a:stretch/>
        </p:blipFill>
        <p:spPr>
          <a:xfrm>
            <a:off x="7272670" y="2045399"/>
            <a:ext cx="1084522" cy="1495245"/>
          </a:xfrm>
          <a:prstGeom prst="rect">
            <a:avLst/>
          </a:prstGeom>
        </p:spPr>
      </p:pic>
      <p:pic>
        <p:nvPicPr>
          <p:cNvPr id="18" name="Picture 17">
            <a:extLst>
              <a:ext uri="{FF2B5EF4-FFF2-40B4-BE49-F238E27FC236}">
                <a16:creationId xmlns:a16="http://schemas.microsoft.com/office/drawing/2014/main" id="{CD0EAC55-8F68-43DC-B76B-40E510CE5774}"/>
              </a:ext>
            </a:extLst>
          </p:cNvPr>
          <p:cNvPicPr>
            <a:picLocks noChangeAspect="1"/>
          </p:cNvPicPr>
          <p:nvPr/>
        </p:nvPicPr>
        <p:blipFill rotWithShape="1">
          <a:blip r:embed="rId4"/>
          <a:srcRect l="40785" t="22894" r="31482" b="35866"/>
          <a:stretch/>
        </p:blipFill>
        <p:spPr>
          <a:xfrm>
            <a:off x="609906" y="1327925"/>
            <a:ext cx="3503093" cy="2930191"/>
          </a:xfrm>
          <a:prstGeom prst="rect">
            <a:avLst/>
          </a:prstGeom>
        </p:spPr>
      </p:pic>
      <p:pic>
        <p:nvPicPr>
          <p:cNvPr id="20" name="Picture 19">
            <a:extLst>
              <a:ext uri="{FF2B5EF4-FFF2-40B4-BE49-F238E27FC236}">
                <a16:creationId xmlns:a16="http://schemas.microsoft.com/office/drawing/2014/main" id="{16A2F329-C11D-4967-99DF-358C4E5D826E}"/>
              </a:ext>
            </a:extLst>
          </p:cNvPr>
          <p:cNvPicPr>
            <a:picLocks noChangeAspect="1"/>
          </p:cNvPicPr>
          <p:nvPr/>
        </p:nvPicPr>
        <p:blipFill rotWithShape="1">
          <a:blip r:embed="rId3"/>
          <a:srcRect l="19609" t="30694" r="16406" b="12222"/>
          <a:stretch/>
        </p:blipFill>
        <p:spPr>
          <a:xfrm>
            <a:off x="4645799" y="2045399"/>
            <a:ext cx="6735272" cy="3379977"/>
          </a:xfrm>
          <a:prstGeom prst="rect">
            <a:avLst/>
          </a:prstGeom>
        </p:spPr>
      </p:pic>
    </p:spTree>
    <p:extLst>
      <p:ext uri="{BB962C8B-B14F-4D97-AF65-F5344CB8AC3E}">
        <p14:creationId xmlns:p14="http://schemas.microsoft.com/office/powerpoint/2010/main" val="235334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776D-760B-495D-BC01-55DCE5E52FDC}"/>
              </a:ext>
            </a:extLst>
          </p:cNvPr>
          <p:cNvSpPr>
            <a:spLocks noGrp="1"/>
          </p:cNvSpPr>
          <p:nvPr>
            <p:ph type="title"/>
          </p:nvPr>
        </p:nvSpPr>
        <p:spPr>
          <a:xfrm>
            <a:off x="720992" y="315691"/>
            <a:ext cx="10766799" cy="1139139"/>
          </a:xfrm>
        </p:spPr>
        <p:txBody>
          <a:bodyPr>
            <a:normAutofit/>
          </a:bodyPr>
          <a:lstStyle/>
          <a:p>
            <a:pPr algn="ctr"/>
            <a:r>
              <a:rPr lang="en-US" dirty="0">
                <a:latin typeface="Century" panose="02040604050505020304" pitchFamily="18" charset="0"/>
              </a:rPr>
              <a:t>Categories of privacy in the US</a:t>
            </a:r>
          </a:p>
        </p:txBody>
      </p:sp>
      <p:sp>
        <p:nvSpPr>
          <p:cNvPr id="3" name="Content Placeholder 2">
            <a:extLst>
              <a:ext uri="{FF2B5EF4-FFF2-40B4-BE49-F238E27FC236}">
                <a16:creationId xmlns:a16="http://schemas.microsoft.com/office/drawing/2014/main" id="{699CFEF8-E756-4CD9-9B1F-627078ADB250}"/>
              </a:ext>
            </a:extLst>
          </p:cNvPr>
          <p:cNvSpPr>
            <a:spLocks noGrp="1"/>
          </p:cNvSpPr>
          <p:nvPr>
            <p:ph idx="1"/>
          </p:nvPr>
        </p:nvSpPr>
        <p:spPr>
          <a:xfrm>
            <a:off x="720992" y="1965279"/>
            <a:ext cx="5108308" cy="3180187"/>
          </a:xfrm>
        </p:spPr>
        <p:txBody>
          <a:bodyPr anchor="t">
            <a:noAutofit/>
          </a:bodyPr>
          <a:lstStyle/>
          <a:p>
            <a:pPr>
              <a:spcAft>
                <a:spcPts val="1800"/>
              </a:spcAft>
            </a:pPr>
            <a:r>
              <a:rPr lang="en-US" sz="2400" dirty="0">
                <a:latin typeface="Century" panose="02040604050505020304" pitchFamily="18" charset="0"/>
              </a:rPr>
              <a:t>Healthcare</a:t>
            </a:r>
          </a:p>
          <a:p>
            <a:pPr>
              <a:spcAft>
                <a:spcPts val="1800"/>
              </a:spcAft>
            </a:pPr>
            <a:r>
              <a:rPr lang="en-US" sz="2400" dirty="0">
                <a:latin typeface="Century" panose="02040604050505020304" pitchFamily="18" charset="0"/>
              </a:rPr>
              <a:t>Consumer Financial</a:t>
            </a:r>
          </a:p>
          <a:p>
            <a:pPr>
              <a:spcAft>
                <a:spcPts val="1800"/>
              </a:spcAft>
            </a:pPr>
            <a:r>
              <a:rPr lang="en-US" sz="2400" dirty="0">
                <a:latin typeface="Century" panose="02040604050505020304" pitchFamily="18" charset="0"/>
              </a:rPr>
              <a:t>Education</a:t>
            </a:r>
          </a:p>
          <a:p>
            <a:pPr>
              <a:spcAft>
                <a:spcPts val="1800"/>
              </a:spcAft>
            </a:pPr>
            <a:r>
              <a:rPr lang="en-US" sz="2400" dirty="0">
                <a:latin typeface="Century" panose="02040604050505020304" pitchFamily="18" charset="0"/>
              </a:rPr>
              <a:t>Telemarketing and Marketing</a:t>
            </a:r>
          </a:p>
          <a:p>
            <a:pPr>
              <a:spcAft>
                <a:spcPts val="1800"/>
              </a:spcAft>
            </a:pPr>
            <a:r>
              <a:rPr lang="en-US" sz="2400" dirty="0">
                <a:latin typeface="Century" panose="02040604050505020304" pitchFamily="18" charset="0"/>
              </a:rPr>
              <a:t>Workplace (Anti-discrimination)</a:t>
            </a:r>
          </a:p>
        </p:txBody>
      </p:sp>
      <p:sp>
        <p:nvSpPr>
          <p:cNvPr id="4" name="Slide Number Placeholder 3">
            <a:extLst>
              <a:ext uri="{FF2B5EF4-FFF2-40B4-BE49-F238E27FC236}">
                <a16:creationId xmlns:a16="http://schemas.microsoft.com/office/drawing/2014/main" id="{EC993581-5727-45E8-A6A0-29ADBEE0132E}"/>
              </a:ext>
            </a:extLst>
          </p:cNvPr>
          <p:cNvSpPr>
            <a:spLocks noGrp="1"/>
          </p:cNvSpPr>
          <p:nvPr>
            <p:ph type="sldNum" sz="quarter" idx="12"/>
          </p:nvPr>
        </p:nvSpPr>
        <p:spPr/>
        <p:txBody>
          <a:bodyPr/>
          <a:lstStyle/>
          <a:p>
            <a:fld id="{3A98EE3D-8CD1-4C3F-BD1C-C98C9596463C}" type="slidenum">
              <a:rPr lang="en-US" smtClean="0"/>
              <a:t>14</a:t>
            </a:fld>
            <a:endParaRPr lang="en-US" dirty="0"/>
          </a:p>
        </p:txBody>
      </p:sp>
      <p:pic>
        <p:nvPicPr>
          <p:cNvPr id="8" name="Graphic 7" descr="Formal Shirt">
            <a:extLst>
              <a:ext uri="{FF2B5EF4-FFF2-40B4-BE49-F238E27FC236}">
                <a16:creationId xmlns:a16="http://schemas.microsoft.com/office/drawing/2014/main" id="{D30BC6C4-5493-433C-B671-48D21A2CF8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132" y="4728083"/>
            <a:ext cx="1993392" cy="1993392"/>
          </a:xfrm>
          <a:prstGeom prst="rect">
            <a:avLst/>
          </a:prstGeom>
        </p:spPr>
      </p:pic>
      <p:pic>
        <p:nvPicPr>
          <p:cNvPr id="16" name="Graphic 15" descr="Money">
            <a:extLst>
              <a:ext uri="{FF2B5EF4-FFF2-40B4-BE49-F238E27FC236}">
                <a16:creationId xmlns:a16="http://schemas.microsoft.com/office/drawing/2014/main" id="{4D28008D-DB46-43E4-B237-1E4E707813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31387" y="1315784"/>
            <a:ext cx="1993392" cy="1993392"/>
          </a:xfrm>
          <a:prstGeom prst="rect">
            <a:avLst/>
          </a:prstGeom>
        </p:spPr>
      </p:pic>
      <p:pic>
        <p:nvPicPr>
          <p:cNvPr id="12" name="Graphic 11" descr="Marketing">
            <a:extLst>
              <a:ext uri="{FF2B5EF4-FFF2-40B4-BE49-F238E27FC236}">
                <a16:creationId xmlns:a16="http://schemas.microsoft.com/office/drawing/2014/main" id="{9AF14EFC-97E7-46DC-8AAA-EFC7694D87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14772" y="4545520"/>
            <a:ext cx="1993392" cy="1993392"/>
          </a:xfrm>
          <a:prstGeom prst="rect">
            <a:avLst/>
          </a:prstGeom>
        </p:spPr>
      </p:pic>
      <p:pic>
        <p:nvPicPr>
          <p:cNvPr id="18" name="Graphic 17" descr="IV">
            <a:extLst>
              <a:ext uri="{FF2B5EF4-FFF2-40B4-BE49-F238E27FC236}">
                <a16:creationId xmlns:a16="http://schemas.microsoft.com/office/drawing/2014/main" id="{77E8BF47-6FA3-49D3-B556-E71945F1DB7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0001" y="1464668"/>
            <a:ext cx="1993392" cy="1993392"/>
          </a:xfrm>
          <a:prstGeom prst="rect">
            <a:avLst/>
          </a:prstGeom>
        </p:spPr>
      </p:pic>
      <p:pic>
        <p:nvPicPr>
          <p:cNvPr id="14" name="Graphic 13" descr="Graduation cap">
            <a:extLst>
              <a:ext uri="{FF2B5EF4-FFF2-40B4-BE49-F238E27FC236}">
                <a16:creationId xmlns:a16="http://schemas.microsoft.com/office/drawing/2014/main" id="{11717995-55D9-4B7C-A31A-4E527AFE4CB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2000" y="3152074"/>
            <a:ext cx="1993392" cy="1993392"/>
          </a:xfrm>
          <a:prstGeom prst="rect">
            <a:avLst/>
          </a:prstGeom>
        </p:spPr>
      </p:pic>
    </p:spTree>
    <p:extLst>
      <p:ext uri="{BB962C8B-B14F-4D97-AF65-F5344CB8AC3E}">
        <p14:creationId xmlns:p14="http://schemas.microsoft.com/office/powerpoint/2010/main" val="168431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2007-5C67-4CAD-AEA3-60B3EF9347D1}"/>
              </a:ext>
            </a:extLst>
          </p:cNvPr>
          <p:cNvSpPr>
            <a:spLocks noGrp="1"/>
          </p:cNvSpPr>
          <p:nvPr>
            <p:ph type="title"/>
          </p:nvPr>
        </p:nvSpPr>
        <p:spPr/>
        <p:txBody>
          <a:bodyPr/>
          <a:lstStyle/>
          <a:p>
            <a:pPr algn="ctr"/>
            <a:r>
              <a:rPr lang="en-US" dirty="0">
                <a:latin typeface="Century" panose="02040604050505020304" pitchFamily="18" charset="0"/>
              </a:rPr>
              <a:t>Where do Privacy protections in the US come from?</a:t>
            </a:r>
          </a:p>
        </p:txBody>
      </p:sp>
      <p:sp>
        <p:nvSpPr>
          <p:cNvPr id="3" name="Content Placeholder 2">
            <a:extLst>
              <a:ext uri="{FF2B5EF4-FFF2-40B4-BE49-F238E27FC236}">
                <a16:creationId xmlns:a16="http://schemas.microsoft.com/office/drawing/2014/main" id="{86EE451F-649F-4E12-806A-4C9694C0AAD2}"/>
              </a:ext>
            </a:extLst>
          </p:cNvPr>
          <p:cNvSpPr>
            <a:spLocks noGrp="1"/>
          </p:cNvSpPr>
          <p:nvPr>
            <p:ph idx="1"/>
          </p:nvPr>
        </p:nvSpPr>
        <p:spPr>
          <a:xfrm>
            <a:off x="838200" y="2359025"/>
            <a:ext cx="10515600" cy="3787775"/>
          </a:xfrm>
        </p:spPr>
        <p:txBody>
          <a:bodyPr>
            <a:normAutofit/>
          </a:bodyPr>
          <a:lstStyle/>
          <a:p>
            <a:pPr marL="0" indent="0">
              <a:spcBef>
                <a:spcPts val="1200"/>
              </a:spcBef>
              <a:spcAft>
                <a:spcPts val="1200"/>
              </a:spcAft>
              <a:buNone/>
            </a:pPr>
            <a:r>
              <a:rPr lang="en-US" sz="2400" dirty="0">
                <a:latin typeface="Century" panose="02040604050505020304" pitchFamily="18" charset="0"/>
              </a:rPr>
              <a:t>US privacy laws come from various sources</a:t>
            </a:r>
          </a:p>
          <a:p>
            <a:pPr marL="914400" lvl="1" indent="-457200">
              <a:spcBef>
                <a:spcPts val="1200"/>
              </a:spcBef>
              <a:spcAft>
                <a:spcPts val="1200"/>
              </a:spcAft>
              <a:buFont typeface="+mj-lt"/>
              <a:buAutoNum type="arabicPeriod"/>
            </a:pPr>
            <a:r>
              <a:rPr lang="en-US" b="1" dirty="0">
                <a:latin typeface="Century" panose="02040604050505020304" pitchFamily="18" charset="0"/>
              </a:rPr>
              <a:t>Common Law-</a:t>
            </a:r>
            <a:r>
              <a:rPr lang="en-US" dirty="0">
                <a:latin typeface="Century" panose="02040604050505020304" pitchFamily="18" charset="0"/>
              </a:rPr>
              <a:t>Legal principles that have developed over time in judicial decisions (torts), often drawing on social customs and expectations.</a:t>
            </a:r>
            <a:r>
              <a:rPr lang="en-US" b="1" dirty="0">
                <a:latin typeface="Century" panose="02040604050505020304" pitchFamily="18" charset="0"/>
              </a:rPr>
              <a:t> </a:t>
            </a:r>
          </a:p>
          <a:p>
            <a:pPr marL="914400" lvl="1" indent="-457200">
              <a:spcBef>
                <a:spcPts val="1200"/>
              </a:spcBef>
              <a:spcAft>
                <a:spcPts val="1200"/>
              </a:spcAft>
              <a:buFont typeface="+mj-lt"/>
              <a:buAutoNum type="arabicPeriod"/>
            </a:pPr>
            <a:r>
              <a:rPr lang="en-US" b="1" dirty="0">
                <a:latin typeface="Century" panose="02040604050505020304" pitchFamily="18" charset="0"/>
              </a:rPr>
              <a:t>Constitutions- </a:t>
            </a:r>
            <a:r>
              <a:rPr lang="en-US" dirty="0">
                <a:latin typeface="Century" panose="02040604050505020304" pitchFamily="18" charset="0"/>
              </a:rPr>
              <a:t>Federal and state constitutions</a:t>
            </a:r>
            <a:endParaRPr lang="en-US" b="1" dirty="0">
              <a:latin typeface="Century" panose="02040604050505020304" pitchFamily="18" charset="0"/>
            </a:endParaRPr>
          </a:p>
          <a:p>
            <a:pPr marL="914400" lvl="1" indent="-457200">
              <a:spcBef>
                <a:spcPts val="1200"/>
              </a:spcBef>
              <a:spcAft>
                <a:spcPts val="1200"/>
              </a:spcAft>
              <a:buFont typeface="+mj-lt"/>
              <a:buAutoNum type="arabicPeriod"/>
            </a:pPr>
            <a:r>
              <a:rPr lang="en-US" b="1" dirty="0">
                <a:latin typeface="Century" panose="02040604050505020304" pitchFamily="18" charset="0"/>
              </a:rPr>
              <a:t>Legislation</a:t>
            </a:r>
          </a:p>
          <a:p>
            <a:pPr marL="914400" lvl="1" indent="-457200">
              <a:spcBef>
                <a:spcPts val="1200"/>
              </a:spcBef>
              <a:spcAft>
                <a:spcPts val="1200"/>
              </a:spcAft>
              <a:buFont typeface="+mj-lt"/>
              <a:buAutoNum type="arabicPeriod"/>
            </a:pPr>
            <a:r>
              <a:rPr lang="en-US" b="1" dirty="0">
                <a:latin typeface="Century" panose="02040604050505020304" pitchFamily="18" charset="0"/>
              </a:rPr>
              <a:t>Regulations and Rules</a:t>
            </a:r>
          </a:p>
          <a:p>
            <a:pPr marL="914400" lvl="1" indent="-457200">
              <a:spcBef>
                <a:spcPts val="1200"/>
              </a:spcBef>
              <a:spcAft>
                <a:spcPts val="1200"/>
              </a:spcAft>
              <a:buFont typeface="+mj-lt"/>
              <a:buAutoNum type="arabicPeriod"/>
            </a:pPr>
            <a:endParaRPr lang="en-US" b="1"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523733F1-62BA-4B75-8001-CDC411563B00}"/>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188912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B11E-A82E-4C58-89E8-ED1A7120F8BC}"/>
              </a:ext>
            </a:extLst>
          </p:cNvPr>
          <p:cNvSpPr>
            <a:spLocks noGrp="1"/>
          </p:cNvSpPr>
          <p:nvPr>
            <p:ph type="title"/>
          </p:nvPr>
        </p:nvSpPr>
        <p:spPr>
          <a:xfrm>
            <a:off x="838200" y="285750"/>
            <a:ext cx="10515600" cy="1009651"/>
          </a:xfrm>
        </p:spPr>
        <p:txBody>
          <a:bodyPr/>
          <a:lstStyle/>
          <a:p>
            <a:pPr algn="ctr"/>
            <a:r>
              <a:rPr lang="en-US" dirty="0">
                <a:latin typeface="Century" panose="02040604050505020304" pitchFamily="18" charset="0"/>
              </a:rPr>
              <a:t>Important US laws and regulations</a:t>
            </a:r>
          </a:p>
        </p:txBody>
      </p:sp>
      <p:sp>
        <p:nvSpPr>
          <p:cNvPr id="3" name="Content Placeholder 2">
            <a:extLst>
              <a:ext uri="{FF2B5EF4-FFF2-40B4-BE49-F238E27FC236}">
                <a16:creationId xmlns:a16="http://schemas.microsoft.com/office/drawing/2014/main" id="{47A55074-6B18-472E-ACC1-917CCB3B46E3}"/>
              </a:ext>
            </a:extLst>
          </p:cNvPr>
          <p:cNvSpPr>
            <a:spLocks noGrp="1"/>
          </p:cNvSpPr>
          <p:nvPr>
            <p:ph idx="1"/>
          </p:nvPr>
        </p:nvSpPr>
        <p:spPr>
          <a:xfrm>
            <a:off x="838200" y="1295402"/>
            <a:ext cx="10515600" cy="5276848"/>
          </a:xfrm>
        </p:spPr>
        <p:txBody>
          <a:bodyPr>
            <a:normAutofit fontScale="92500" lnSpcReduction="20000"/>
          </a:bodyPr>
          <a:lstStyle/>
          <a:p>
            <a:r>
              <a:rPr lang="en-US" sz="1600" dirty="0">
                <a:latin typeface="Century" panose="02040604050505020304" pitchFamily="18" charset="0"/>
              </a:rPr>
              <a:t>The Fair Credit Reporting Act (FCRA) 1970 </a:t>
            </a:r>
          </a:p>
          <a:p>
            <a:r>
              <a:rPr lang="en-US" sz="1600" dirty="0">
                <a:latin typeface="Century" panose="02040604050505020304" pitchFamily="18" charset="0"/>
              </a:rPr>
              <a:t>Family Educational Rights and Privacy Act (FERPA) 1974 </a:t>
            </a:r>
          </a:p>
          <a:p>
            <a:r>
              <a:rPr lang="en-US" sz="1600" dirty="0">
                <a:latin typeface="Century" panose="02040604050505020304" pitchFamily="18" charset="0"/>
              </a:rPr>
              <a:t>Protection of Pupil Rights Amendment (PPRA) 1978</a:t>
            </a:r>
          </a:p>
          <a:p>
            <a:r>
              <a:rPr lang="en-US" sz="1600" dirty="0">
                <a:latin typeface="Century" panose="02040604050505020304" pitchFamily="18" charset="0"/>
              </a:rPr>
              <a:t>Electronic Communications Privacy Act (ECPA) 1986</a:t>
            </a:r>
          </a:p>
          <a:p>
            <a:r>
              <a:rPr lang="en-US" sz="1600" dirty="0">
                <a:latin typeface="Century" panose="02040604050505020304" pitchFamily="18" charset="0"/>
              </a:rPr>
              <a:t>Computer Fraud and Abuse Act (CFAA) 1986</a:t>
            </a:r>
          </a:p>
          <a:p>
            <a:r>
              <a:rPr lang="en-US" sz="1600" dirty="0">
                <a:latin typeface="Century" panose="02040604050505020304" pitchFamily="18" charset="0"/>
              </a:rPr>
              <a:t>Employee Polygraph Protection Act (EPPA) 1988</a:t>
            </a:r>
          </a:p>
          <a:p>
            <a:r>
              <a:rPr lang="en-US" sz="1600" dirty="0">
                <a:latin typeface="Century" panose="02040604050505020304" pitchFamily="18" charset="0"/>
              </a:rPr>
              <a:t>Americans with Disabilities Act (ADA) 1990</a:t>
            </a:r>
          </a:p>
          <a:p>
            <a:r>
              <a:rPr lang="en-US" sz="1600" dirty="0">
                <a:latin typeface="Century" panose="02040604050505020304" pitchFamily="18" charset="0"/>
              </a:rPr>
              <a:t>FTC Telemarketing Sales Rule (TSR) Telephone Consumer Protection Act of 1991 - FCC regulations</a:t>
            </a:r>
          </a:p>
          <a:p>
            <a:r>
              <a:rPr lang="en-US" sz="1600" dirty="0">
                <a:latin typeface="Century" panose="02040604050505020304" pitchFamily="18" charset="0"/>
              </a:rPr>
              <a:t>Health Insurance Portability and Accountability Act (HIPAA) 1996</a:t>
            </a:r>
          </a:p>
          <a:p>
            <a:r>
              <a:rPr lang="en-US" sz="1600" dirty="0">
                <a:latin typeface="Century" panose="02040604050505020304" pitchFamily="18" charset="0"/>
              </a:rPr>
              <a:t>The Financial Services Modernization Act "Gramm-Leach-Bliley" (GLBA) 1999 </a:t>
            </a:r>
          </a:p>
          <a:p>
            <a:r>
              <a:rPr lang="en-US" sz="1600" dirty="0">
                <a:latin typeface="Century" panose="02040604050505020304" pitchFamily="18" charset="0"/>
              </a:rPr>
              <a:t>Telephone Consumer Protection Act (TCPA) 1991</a:t>
            </a:r>
          </a:p>
          <a:p>
            <a:r>
              <a:rPr lang="en-US" sz="1600" dirty="0">
                <a:latin typeface="Century" panose="02040604050505020304" pitchFamily="18" charset="0"/>
              </a:rPr>
              <a:t>No Child Left Behind Act (NCLB) 2001 </a:t>
            </a:r>
          </a:p>
          <a:p>
            <a:r>
              <a:rPr lang="en-US" sz="1600" dirty="0">
                <a:latin typeface="Century" panose="02040604050505020304" pitchFamily="18" charset="0"/>
              </a:rPr>
              <a:t>The Federal Information Security Management Act (FIMSA) 2002</a:t>
            </a:r>
          </a:p>
          <a:p>
            <a:r>
              <a:rPr lang="en-US" sz="1600" dirty="0">
                <a:latin typeface="Century" panose="02040604050505020304" pitchFamily="18" charset="0"/>
              </a:rPr>
              <a:t>Controlling the Assault of non-Solicited Pornography and Marketing Act (CAN-SPAM) 2003</a:t>
            </a:r>
          </a:p>
          <a:p>
            <a:r>
              <a:rPr lang="en-US" sz="1600" dirty="0">
                <a:latin typeface="Century" panose="02040604050505020304" pitchFamily="18" charset="0"/>
              </a:rPr>
              <a:t>The Fair and Accurate Credit Transactions Act (FACTA) 2003 </a:t>
            </a:r>
          </a:p>
          <a:p>
            <a:r>
              <a:rPr lang="en-US" sz="1600" dirty="0">
                <a:latin typeface="Century" panose="02040604050505020304" pitchFamily="18" charset="0"/>
              </a:rPr>
              <a:t>Genetic Information Nondiscrimination Act (GINA) 2008</a:t>
            </a:r>
          </a:p>
          <a:p>
            <a:r>
              <a:rPr lang="en-US" sz="1600" dirty="0">
                <a:latin typeface="Century" panose="02040604050505020304" pitchFamily="18" charset="0"/>
              </a:rPr>
              <a:t>Health Information Technology for Economic and Clinical Health Act (HITECH) 2009</a:t>
            </a:r>
          </a:p>
          <a:p>
            <a:r>
              <a:rPr lang="en-US" sz="1600" dirty="0">
                <a:latin typeface="Century" panose="02040604050505020304" pitchFamily="18" charset="0"/>
              </a:rPr>
              <a:t>Dodd-Frank Wall Street Reform and Consumer Protection Act (Dodd-Frank) 2010</a:t>
            </a:r>
          </a:p>
          <a:p>
            <a:endParaRPr lang="en-US" sz="1600"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E7AE7572-DF76-42B0-94EE-FD2DBC63C516}"/>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3575396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B11E-A82E-4C58-89E8-ED1A7120F8BC}"/>
              </a:ext>
            </a:extLst>
          </p:cNvPr>
          <p:cNvSpPr>
            <a:spLocks noGrp="1"/>
          </p:cNvSpPr>
          <p:nvPr>
            <p:ph type="title"/>
          </p:nvPr>
        </p:nvSpPr>
        <p:spPr>
          <a:xfrm>
            <a:off x="838200" y="285750"/>
            <a:ext cx="10515600" cy="1009651"/>
          </a:xfrm>
        </p:spPr>
        <p:txBody>
          <a:bodyPr/>
          <a:lstStyle/>
          <a:p>
            <a:pPr algn="ctr"/>
            <a:r>
              <a:rPr lang="en-US" dirty="0">
                <a:latin typeface="Century" panose="02040604050505020304" pitchFamily="18" charset="0"/>
              </a:rPr>
              <a:t>Important US laws and regulations</a:t>
            </a:r>
          </a:p>
        </p:txBody>
      </p:sp>
      <p:sp>
        <p:nvSpPr>
          <p:cNvPr id="3" name="Content Placeholder 2">
            <a:extLst>
              <a:ext uri="{FF2B5EF4-FFF2-40B4-BE49-F238E27FC236}">
                <a16:creationId xmlns:a16="http://schemas.microsoft.com/office/drawing/2014/main" id="{47A55074-6B18-472E-ACC1-917CCB3B46E3}"/>
              </a:ext>
            </a:extLst>
          </p:cNvPr>
          <p:cNvSpPr>
            <a:spLocks noGrp="1"/>
          </p:cNvSpPr>
          <p:nvPr>
            <p:ph idx="1"/>
          </p:nvPr>
        </p:nvSpPr>
        <p:spPr>
          <a:xfrm>
            <a:off x="838200" y="1295402"/>
            <a:ext cx="10515600" cy="5276848"/>
          </a:xfrm>
        </p:spPr>
        <p:txBody>
          <a:bodyPr>
            <a:normAutofit fontScale="92500" lnSpcReduction="20000"/>
          </a:bodyPr>
          <a:lstStyle/>
          <a:p>
            <a:r>
              <a:rPr lang="en-US" sz="1600" dirty="0">
                <a:latin typeface="Century" panose="02040604050505020304" pitchFamily="18" charset="0"/>
              </a:rPr>
              <a:t>The Fair Credit Reporting Act (FCRA) 1970 </a:t>
            </a:r>
          </a:p>
          <a:p>
            <a:r>
              <a:rPr lang="en-US" sz="1600" dirty="0">
                <a:latin typeface="Century" panose="02040604050505020304" pitchFamily="18" charset="0"/>
              </a:rPr>
              <a:t>Family Educational Rights and Privacy Act (FERPA) 1974 </a:t>
            </a:r>
          </a:p>
          <a:p>
            <a:r>
              <a:rPr lang="en-US" sz="1600" dirty="0">
                <a:latin typeface="Century" panose="02040604050505020304" pitchFamily="18" charset="0"/>
              </a:rPr>
              <a:t>Protection of Pupil Rights Amendment (PPRA) 1978</a:t>
            </a:r>
          </a:p>
          <a:p>
            <a:r>
              <a:rPr lang="en-US" sz="1600" dirty="0">
                <a:latin typeface="Century" panose="02040604050505020304" pitchFamily="18" charset="0"/>
              </a:rPr>
              <a:t>Electronic Communications Privacy Act (ECPA) 1986</a:t>
            </a:r>
          </a:p>
          <a:p>
            <a:r>
              <a:rPr lang="en-US" sz="1600" dirty="0">
                <a:latin typeface="Century" panose="02040604050505020304" pitchFamily="18" charset="0"/>
              </a:rPr>
              <a:t>Computer Fraud and Abuse Act (CFAA) 1986</a:t>
            </a:r>
          </a:p>
          <a:p>
            <a:r>
              <a:rPr lang="en-US" sz="1600" dirty="0">
                <a:latin typeface="Century" panose="02040604050505020304" pitchFamily="18" charset="0"/>
              </a:rPr>
              <a:t>Employee Polygraph Protection Act (EPPA) 1988</a:t>
            </a:r>
          </a:p>
          <a:p>
            <a:r>
              <a:rPr lang="en-US" sz="1600" dirty="0">
                <a:solidFill>
                  <a:srgbClr val="FF0000"/>
                </a:solidFill>
                <a:latin typeface="Century" panose="02040604050505020304" pitchFamily="18" charset="0"/>
              </a:rPr>
              <a:t>Americans with Disabilities Act (ADA) 1990</a:t>
            </a:r>
          </a:p>
          <a:p>
            <a:r>
              <a:rPr lang="en-US" sz="1600" dirty="0">
                <a:latin typeface="Century" panose="02040604050505020304" pitchFamily="18" charset="0"/>
              </a:rPr>
              <a:t>FTC Telemarketing Sales Rule (TSR) Telephone Consumer Protection Act of 1991 - FCC regulations</a:t>
            </a:r>
          </a:p>
          <a:p>
            <a:r>
              <a:rPr lang="en-US" sz="1600" dirty="0">
                <a:solidFill>
                  <a:srgbClr val="FF0000"/>
                </a:solidFill>
                <a:latin typeface="Century" panose="02040604050505020304" pitchFamily="18" charset="0"/>
              </a:rPr>
              <a:t>Health Insurance Portability and Accountability Act (HIPAA) 1996</a:t>
            </a:r>
          </a:p>
          <a:p>
            <a:r>
              <a:rPr lang="en-US" sz="1600" dirty="0">
                <a:latin typeface="Century" panose="02040604050505020304" pitchFamily="18" charset="0"/>
              </a:rPr>
              <a:t>The Financial Services Modernization Act "Gramm-Leach-Bliley" (GLBA) 1999 </a:t>
            </a:r>
          </a:p>
          <a:p>
            <a:r>
              <a:rPr lang="en-US" sz="1600" dirty="0">
                <a:latin typeface="Century" panose="02040604050505020304" pitchFamily="18" charset="0"/>
              </a:rPr>
              <a:t>Telephone Consumer Protection Act (TCPA) 1991</a:t>
            </a:r>
          </a:p>
          <a:p>
            <a:r>
              <a:rPr lang="en-US" sz="1600" dirty="0">
                <a:latin typeface="Century" panose="02040604050505020304" pitchFamily="18" charset="0"/>
              </a:rPr>
              <a:t>No Child Left Behind Act (NCLB) 2001 </a:t>
            </a:r>
          </a:p>
          <a:p>
            <a:r>
              <a:rPr lang="en-US" sz="1600" dirty="0">
                <a:latin typeface="Century" panose="02040604050505020304" pitchFamily="18" charset="0"/>
              </a:rPr>
              <a:t>The Federal Information Security Management Act (FIMSA) 2002</a:t>
            </a:r>
          </a:p>
          <a:p>
            <a:r>
              <a:rPr lang="en-US" sz="1600" dirty="0">
                <a:latin typeface="Century" panose="02040604050505020304" pitchFamily="18" charset="0"/>
              </a:rPr>
              <a:t>Controlling the Assault of non-Solicited Pornography and Marketing Act (CAN-SPAM) 2003</a:t>
            </a:r>
          </a:p>
          <a:p>
            <a:r>
              <a:rPr lang="en-US" sz="1600" dirty="0">
                <a:latin typeface="Century" panose="02040604050505020304" pitchFamily="18" charset="0"/>
              </a:rPr>
              <a:t>The Fair and Accurate Credit Transactions Act (FACTA) 2003 </a:t>
            </a:r>
          </a:p>
          <a:p>
            <a:r>
              <a:rPr lang="en-US" sz="1600" dirty="0">
                <a:latin typeface="Century" panose="02040604050505020304" pitchFamily="18" charset="0"/>
              </a:rPr>
              <a:t>Genetic Information Nondiscrimination Act (GINA) 2008</a:t>
            </a:r>
          </a:p>
          <a:p>
            <a:r>
              <a:rPr lang="en-US" sz="1600" dirty="0">
                <a:latin typeface="Century" panose="02040604050505020304" pitchFamily="18" charset="0"/>
              </a:rPr>
              <a:t>Health Information Technology for Economic and Clinical Health Act (HITECH) 2009</a:t>
            </a:r>
          </a:p>
          <a:p>
            <a:r>
              <a:rPr lang="en-US" sz="1600" dirty="0">
                <a:latin typeface="Century" panose="02040604050505020304" pitchFamily="18" charset="0"/>
              </a:rPr>
              <a:t>Dodd-Frank Wall Street Reform and Consumer Protection Act (Dodd-Frank) 2010</a:t>
            </a:r>
          </a:p>
          <a:p>
            <a:endParaRPr lang="en-US" sz="1600"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E7AE7572-DF76-42B0-94EE-FD2DBC63C516}"/>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6" name="Speech Bubble: Rectangle 5">
            <a:extLst>
              <a:ext uri="{FF2B5EF4-FFF2-40B4-BE49-F238E27FC236}">
                <a16:creationId xmlns:a16="http://schemas.microsoft.com/office/drawing/2014/main" id="{651B534A-A8DC-4253-ADAE-CDF411852413}"/>
              </a:ext>
            </a:extLst>
          </p:cNvPr>
          <p:cNvSpPr/>
          <p:nvPr/>
        </p:nvSpPr>
        <p:spPr>
          <a:xfrm>
            <a:off x="8223250" y="1212850"/>
            <a:ext cx="3352800" cy="2174748"/>
          </a:xfrm>
          <a:prstGeom prst="wedgeRectCallout">
            <a:avLst>
              <a:gd name="adj1" fmla="val -143940"/>
              <a:gd name="adj2" fmla="val 3797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F0000"/>
                </a:solidFill>
                <a:latin typeface="Century" panose="02040604050505020304" pitchFamily="18" charset="0"/>
              </a:rPr>
              <a:t>ADA</a:t>
            </a:r>
          </a:p>
        </p:txBody>
      </p:sp>
      <p:sp>
        <p:nvSpPr>
          <p:cNvPr id="8" name="Speech Bubble: Rectangle 7">
            <a:extLst>
              <a:ext uri="{FF2B5EF4-FFF2-40B4-BE49-F238E27FC236}">
                <a16:creationId xmlns:a16="http://schemas.microsoft.com/office/drawing/2014/main" id="{043D24AA-25CC-4A80-A331-5E9714408390}"/>
              </a:ext>
            </a:extLst>
          </p:cNvPr>
          <p:cNvSpPr/>
          <p:nvPr/>
        </p:nvSpPr>
        <p:spPr>
          <a:xfrm>
            <a:off x="7200900" y="4032377"/>
            <a:ext cx="3352800" cy="2174748"/>
          </a:xfrm>
          <a:prstGeom prst="wedgeRectCallout">
            <a:avLst>
              <a:gd name="adj1" fmla="val -53409"/>
              <a:gd name="adj2" fmla="val -6714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rgbClr val="FF0000"/>
                </a:solidFill>
                <a:latin typeface="Century" panose="02040604050505020304" pitchFamily="18" charset="0"/>
              </a:rPr>
              <a:t>HIPAA</a:t>
            </a:r>
          </a:p>
        </p:txBody>
      </p:sp>
    </p:spTree>
    <p:extLst>
      <p:ext uri="{BB962C8B-B14F-4D97-AF65-F5344CB8AC3E}">
        <p14:creationId xmlns:p14="http://schemas.microsoft.com/office/powerpoint/2010/main" val="1428699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group of people discussing work in conference room meeting">
            <a:extLst>
              <a:ext uri="{FF2B5EF4-FFF2-40B4-BE49-F238E27FC236}">
                <a16:creationId xmlns:a16="http://schemas.microsoft.com/office/drawing/2014/main" id="{2F166750-F7E7-490F-9F7A-6C2E6F549B03}"/>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2995" r="20255" b="1"/>
          <a:stretch/>
        </p:blipFill>
        <p:spPr>
          <a:xfrm>
            <a:off x="3125968" y="2527222"/>
            <a:ext cx="3316388" cy="331638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2" name="Picture 11" descr="Two workers inside a warehouse">
            <a:extLst>
              <a:ext uri="{FF2B5EF4-FFF2-40B4-BE49-F238E27FC236}">
                <a16:creationId xmlns:a16="http://schemas.microsoft.com/office/drawing/2014/main" id="{95FDCCD0-F416-4FD7-BEC2-BCC5CD873BE6}"/>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16190" r="5270" b="-2"/>
          <a:stretch/>
        </p:blipFill>
        <p:spPr>
          <a:xfrm>
            <a:off x="1" y="1"/>
            <a:ext cx="4443799" cy="3776782"/>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10" name="Picture 9" descr="Hand reading brail">
            <a:extLst>
              <a:ext uri="{FF2B5EF4-FFF2-40B4-BE49-F238E27FC236}">
                <a16:creationId xmlns:a16="http://schemas.microsoft.com/office/drawing/2014/main" id="{5BE4D3A4-463B-40BD-B828-91C4AAEFA2A0}"/>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20598" r="1849"/>
          <a:stretch/>
        </p:blipFill>
        <p:spPr>
          <a:xfrm>
            <a:off x="20" y="3917273"/>
            <a:ext cx="3440566"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pic>
        <p:nvPicPr>
          <p:cNvPr id="17" name="Picture 16">
            <a:extLst>
              <a:ext uri="{FF2B5EF4-FFF2-40B4-BE49-F238E27FC236}">
                <a16:creationId xmlns:a16="http://schemas.microsoft.com/office/drawing/2014/main" id="{DD257392-088E-4D55-B128-FFD59A895D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44854BE4-6B39-4085-9631-0A9A2B5097B2}"/>
              </a:ext>
            </a:extLst>
          </p:cNvPr>
          <p:cNvSpPr>
            <a:spLocks noGrp="1"/>
          </p:cNvSpPr>
          <p:nvPr>
            <p:ph type="title"/>
          </p:nvPr>
        </p:nvSpPr>
        <p:spPr>
          <a:xfrm>
            <a:off x="4993537" y="142631"/>
            <a:ext cx="6309914" cy="1156234"/>
          </a:xfrm>
        </p:spPr>
        <p:txBody>
          <a:bodyPr>
            <a:noAutofit/>
          </a:bodyPr>
          <a:lstStyle/>
          <a:p>
            <a:pPr algn="ctr"/>
            <a:r>
              <a:rPr lang="en-US" sz="3600" dirty="0">
                <a:solidFill>
                  <a:srgbClr val="000000"/>
                </a:solidFill>
                <a:latin typeface="Century" panose="02040604050505020304" pitchFamily="18" charset="0"/>
              </a:rPr>
              <a:t>Americans with Disabilities ACT (ADA)</a:t>
            </a:r>
          </a:p>
        </p:txBody>
      </p:sp>
      <p:sp>
        <p:nvSpPr>
          <p:cNvPr id="3" name="Content Placeholder 2">
            <a:extLst>
              <a:ext uri="{FF2B5EF4-FFF2-40B4-BE49-F238E27FC236}">
                <a16:creationId xmlns:a16="http://schemas.microsoft.com/office/drawing/2014/main" id="{35C34539-6DC5-4013-A2CE-82D1E613EC43}"/>
              </a:ext>
            </a:extLst>
          </p:cNvPr>
          <p:cNvSpPr>
            <a:spLocks noGrp="1"/>
          </p:cNvSpPr>
          <p:nvPr>
            <p:ph idx="1"/>
          </p:nvPr>
        </p:nvSpPr>
        <p:spPr>
          <a:xfrm>
            <a:off x="6442355" y="1351280"/>
            <a:ext cx="5342207" cy="5090989"/>
          </a:xfrm>
        </p:spPr>
        <p:txBody>
          <a:bodyPr anchor="ctr">
            <a:normAutofit lnSpcReduction="10000"/>
          </a:bodyPr>
          <a:lstStyle/>
          <a:p>
            <a:pPr marL="0" indent="0">
              <a:spcAft>
                <a:spcPts val="600"/>
              </a:spcAft>
              <a:buNone/>
            </a:pPr>
            <a:r>
              <a:rPr lang="en-US" sz="2000" dirty="0">
                <a:solidFill>
                  <a:srgbClr val="000000"/>
                </a:solidFill>
                <a:latin typeface="Century" panose="02040604050505020304" pitchFamily="18" charset="0"/>
              </a:rPr>
              <a:t>The Americans with Disabilities Act (ADA) prohibits discrimination against people with disabilities in several areas, including employment</a:t>
            </a:r>
          </a:p>
          <a:p>
            <a:pPr marL="0" indent="0">
              <a:spcAft>
                <a:spcPts val="600"/>
              </a:spcAft>
              <a:buNone/>
            </a:pPr>
            <a:r>
              <a:rPr lang="en-US" sz="2000" dirty="0">
                <a:solidFill>
                  <a:srgbClr val="000000"/>
                </a:solidFill>
                <a:latin typeface="Century" panose="02040604050505020304" pitchFamily="18" charset="0"/>
              </a:rPr>
              <a:t>The ADA defines an individual with a disability as a person who: </a:t>
            </a:r>
          </a:p>
          <a:p>
            <a:pPr>
              <a:spcAft>
                <a:spcPts val="600"/>
              </a:spcAft>
            </a:pPr>
            <a:r>
              <a:rPr lang="en-US" sz="2000" dirty="0">
                <a:solidFill>
                  <a:srgbClr val="000000"/>
                </a:solidFill>
                <a:latin typeface="Century" panose="02040604050505020304" pitchFamily="18" charset="0"/>
              </a:rPr>
              <a:t>has a physical or mental impairment that substantially limits a major life activity </a:t>
            </a:r>
          </a:p>
          <a:p>
            <a:pPr>
              <a:spcAft>
                <a:spcPts val="600"/>
              </a:spcAft>
            </a:pPr>
            <a:r>
              <a:rPr lang="en-US" sz="2000" dirty="0">
                <a:solidFill>
                  <a:srgbClr val="000000"/>
                </a:solidFill>
                <a:latin typeface="Century" panose="02040604050505020304" pitchFamily="18" charset="0"/>
              </a:rPr>
              <a:t>Has a record or history of a substantially limiting impairment</a:t>
            </a:r>
          </a:p>
          <a:p>
            <a:pPr>
              <a:spcAft>
                <a:spcPts val="600"/>
              </a:spcAft>
            </a:pPr>
            <a:r>
              <a:rPr lang="en-US" sz="2000" dirty="0">
                <a:solidFill>
                  <a:srgbClr val="000000"/>
                </a:solidFill>
                <a:latin typeface="Century" panose="02040604050505020304" pitchFamily="18" charset="0"/>
              </a:rPr>
              <a:t>Or, is regarded or perceived by an employer as having a substantially limiting impairment.</a:t>
            </a:r>
          </a:p>
          <a:p>
            <a:pPr marL="0" indent="0">
              <a:spcAft>
                <a:spcPts val="600"/>
              </a:spcAft>
              <a:buNone/>
            </a:pPr>
            <a:r>
              <a:rPr lang="en-US" sz="2000" dirty="0">
                <a:solidFill>
                  <a:srgbClr val="000000"/>
                </a:solidFill>
                <a:latin typeface="Century" panose="02040604050505020304" pitchFamily="18" charset="0"/>
              </a:rPr>
              <a:t>Title I of the ADA protects the rights of both employees and job </a:t>
            </a:r>
            <a:r>
              <a:rPr lang="en-US" sz="2000" i="1" dirty="0">
                <a:solidFill>
                  <a:srgbClr val="000000"/>
                </a:solidFill>
                <a:latin typeface="Century" panose="02040604050505020304" pitchFamily="18" charset="0"/>
              </a:rPr>
              <a:t>seekers</a:t>
            </a:r>
            <a:r>
              <a:rPr lang="en-US" sz="2000" dirty="0">
                <a:solidFill>
                  <a:srgbClr val="000000"/>
                </a:solidFill>
                <a:latin typeface="Century" panose="02040604050505020304" pitchFamily="18" charset="0"/>
              </a:rPr>
              <a:t> </a:t>
            </a:r>
          </a:p>
        </p:txBody>
      </p:sp>
      <p:sp>
        <p:nvSpPr>
          <p:cNvPr id="4" name="Slide Number Placeholder 3">
            <a:extLst>
              <a:ext uri="{FF2B5EF4-FFF2-40B4-BE49-F238E27FC236}">
                <a16:creationId xmlns:a16="http://schemas.microsoft.com/office/drawing/2014/main" id="{9B4625FB-7122-4DA6-97DB-6137964BC030}"/>
              </a:ext>
            </a:extLst>
          </p:cNvPr>
          <p:cNvSpPr>
            <a:spLocks noGrp="1"/>
          </p:cNvSpPr>
          <p:nvPr>
            <p:ph type="sldNum" sz="quarter" idx="12"/>
          </p:nvPr>
        </p:nvSpPr>
        <p:spPr>
          <a:xfrm>
            <a:off x="10825930" y="6223702"/>
            <a:ext cx="570728" cy="314067"/>
          </a:xfrm>
        </p:spPr>
        <p:txBody>
          <a:bodyPr>
            <a:normAutofit/>
          </a:bodyPr>
          <a:lstStyle/>
          <a:p>
            <a:pPr>
              <a:spcAft>
                <a:spcPts val="600"/>
              </a:spcAft>
            </a:pPr>
            <a:fld id="{3A98EE3D-8CD1-4C3F-BD1C-C98C9596463C}" type="slidenum">
              <a:rPr lang="en-US" sz="1100">
                <a:solidFill>
                  <a:srgbClr val="898989"/>
                </a:solidFill>
              </a:rPr>
              <a:pPr>
                <a:spcAft>
                  <a:spcPts val="600"/>
                </a:spcAft>
              </a:pPr>
              <a:t>18</a:t>
            </a:fld>
            <a:endParaRPr lang="en-US" sz="1100">
              <a:solidFill>
                <a:srgbClr val="898989"/>
              </a:solidFill>
            </a:endParaRPr>
          </a:p>
        </p:txBody>
      </p:sp>
      <p:sp>
        <p:nvSpPr>
          <p:cNvPr id="6" name="TextBox 5">
            <a:extLst>
              <a:ext uri="{FF2B5EF4-FFF2-40B4-BE49-F238E27FC236}">
                <a16:creationId xmlns:a16="http://schemas.microsoft.com/office/drawing/2014/main" id="{DD3C40E7-3D4A-443A-BB64-6C3397B484F9}"/>
              </a:ext>
            </a:extLst>
          </p:cNvPr>
          <p:cNvSpPr txBox="1"/>
          <p:nvPr/>
        </p:nvSpPr>
        <p:spPr>
          <a:xfrm>
            <a:off x="3625908" y="6535830"/>
            <a:ext cx="5125508" cy="261610"/>
          </a:xfrm>
          <a:prstGeom prst="rect">
            <a:avLst/>
          </a:prstGeom>
          <a:noFill/>
        </p:spPr>
        <p:txBody>
          <a:bodyPr wrap="square">
            <a:spAutoFit/>
          </a:bodyPr>
          <a:lstStyle/>
          <a:p>
            <a:pPr>
              <a:spcAft>
                <a:spcPts val="600"/>
              </a:spcAft>
            </a:pPr>
            <a:r>
              <a:rPr lang="en-US" sz="1100" dirty="0">
                <a:latin typeface="Century" panose="02040604050505020304" pitchFamily="18" charset="0"/>
              </a:rPr>
              <a:t>https://www.eeoc.gov/laws/guidance/job-applicants-and-ada#accommodation</a:t>
            </a:r>
          </a:p>
        </p:txBody>
      </p:sp>
    </p:spTree>
    <p:extLst>
      <p:ext uri="{BB962C8B-B14F-4D97-AF65-F5344CB8AC3E}">
        <p14:creationId xmlns:p14="http://schemas.microsoft.com/office/powerpoint/2010/main" val="85592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05B26-2A0D-4CD5-8E9D-0B439FA4844C}"/>
              </a:ext>
            </a:extLst>
          </p:cNvPr>
          <p:cNvSpPr>
            <a:spLocks noGrp="1"/>
          </p:cNvSpPr>
          <p:nvPr>
            <p:ph type="title"/>
          </p:nvPr>
        </p:nvSpPr>
        <p:spPr>
          <a:xfrm>
            <a:off x="655320" y="365125"/>
            <a:ext cx="5120114" cy="1692794"/>
          </a:xfrm>
        </p:spPr>
        <p:txBody>
          <a:bodyPr>
            <a:normAutofit/>
          </a:bodyPr>
          <a:lstStyle/>
          <a:p>
            <a:r>
              <a:rPr lang="en-US" sz="2800">
                <a:latin typeface="Century" panose="02040604050505020304" pitchFamily="18" charset="0"/>
              </a:rPr>
              <a:t>The Health Insurance Portability and Accountability Act (HIPAA)</a:t>
            </a:r>
          </a:p>
        </p:txBody>
      </p:sp>
      <p:cxnSp>
        <p:nvCxnSpPr>
          <p:cNvPr id="19" name="Straight Arrow Connector 1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5F8ECAA-6AD6-4E69-994F-CFF00183D997}"/>
              </a:ext>
            </a:extLst>
          </p:cNvPr>
          <p:cNvSpPr>
            <a:spLocks noGrp="1"/>
          </p:cNvSpPr>
          <p:nvPr>
            <p:ph idx="1"/>
          </p:nvPr>
        </p:nvSpPr>
        <p:spPr>
          <a:xfrm>
            <a:off x="655321" y="2387605"/>
            <a:ext cx="5120113" cy="4105268"/>
          </a:xfrm>
        </p:spPr>
        <p:txBody>
          <a:bodyPr>
            <a:normAutofit fontScale="92500" lnSpcReduction="10000"/>
          </a:bodyPr>
          <a:lstStyle/>
          <a:p>
            <a:pPr marL="0" indent="0">
              <a:spcBef>
                <a:spcPts val="600"/>
              </a:spcBef>
              <a:buNone/>
            </a:pPr>
            <a:r>
              <a:rPr lang="en-US" sz="2000" dirty="0">
                <a:latin typeface="Century" panose="02040604050505020304" pitchFamily="18" charset="0"/>
              </a:rPr>
              <a:t> The HIPAA privacy rule governs the use and disclosure of individuals’ health information—called “protected health information” by organizations subject to the Privacy Rule</a:t>
            </a:r>
          </a:p>
          <a:p>
            <a:pPr lvl="1">
              <a:spcBef>
                <a:spcPts val="600"/>
              </a:spcBef>
            </a:pPr>
            <a:r>
              <a:rPr lang="en-US" sz="2000" dirty="0">
                <a:latin typeface="Century" panose="02040604050505020304" pitchFamily="18" charset="0"/>
              </a:rPr>
              <a:t>Healthcare providers that conduct transactions in electronic form</a:t>
            </a:r>
          </a:p>
          <a:p>
            <a:pPr lvl="1">
              <a:spcBef>
                <a:spcPts val="600"/>
              </a:spcBef>
            </a:pPr>
            <a:r>
              <a:rPr lang="en-US" sz="2000" dirty="0">
                <a:latin typeface="Century" panose="02040604050505020304" pitchFamily="18" charset="0"/>
              </a:rPr>
              <a:t>Health insurers</a:t>
            </a:r>
          </a:p>
          <a:p>
            <a:pPr lvl="1">
              <a:spcBef>
                <a:spcPts val="600"/>
              </a:spcBef>
            </a:pPr>
            <a:r>
              <a:rPr lang="en-US" sz="2000" dirty="0">
                <a:latin typeface="Century" panose="02040604050505020304" pitchFamily="18" charset="0"/>
              </a:rPr>
              <a:t>Health clearinghouses</a:t>
            </a:r>
          </a:p>
          <a:p>
            <a:pPr marL="0" indent="0">
              <a:spcBef>
                <a:spcPts val="600"/>
              </a:spcBef>
              <a:buNone/>
            </a:pPr>
            <a:r>
              <a:rPr lang="en-US" sz="2000" dirty="0">
                <a:latin typeface="Century" panose="02040604050505020304" pitchFamily="18" charset="0"/>
              </a:rPr>
              <a:t>The Privacy Rule protects all </a:t>
            </a:r>
            <a:r>
              <a:rPr lang="en-US" sz="2000" i="1" dirty="0">
                <a:solidFill>
                  <a:srgbClr val="0070C0"/>
                </a:solidFill>
                <a:latin typeface="Century" panose="02040604050505020304" pitchFamily="18" charset="0"/>
              </a:rPr>
              <a:t>"</a:t>
            </a:r>
            <a:r>
              <a:rPr lang="en-US" sz="2000" dirty="0">
                <a:solidFill>
                  <a:srgbClr val="0070C0"/>
                </a:solidFill>
                <a:latin typeface="Century" panose="02040604050505020304" pitchFamily="18" charset="0"/>
              </a:rPr>
              <a:t>individually identifiable health information</a:t>
            </a:r>
            <a:r>
              <a:rPr lang="en-US" sz="2000" i="1" dirty="0">
                <a:solidFill>
                  <a:srgbClr val="0070C0"/>
                </a:solidFill>
                <a:latin typeface="Century" panose="02040604050505020304" pitchFamily="18" charset="0"/>
              </a:rPr>
              <a:t>"</a:t>
            </a:r>
            <a:r>
              <a:rPr lang="en-US" sz="2000" dirty="0">
                <a:solidFill>
                  <a:srgbClr val="0070C0"/>
                </a:solidFill>
                <a:latin typeface="Century" panose="02040604050505020304" pitchFamily="18" charset="0"/>
              </a:rPr>
              <a:t> </a:t>
            </a:r>
            <a:r>
              <a:rPr lang="en-US" sz="2000" dirty="0">
                <a:latin typeface="Century" panose="02040604050505020304" pitchFamily="18" charset="0"/>
              </a:rPr>
              <a:t>held or transmitted by a covered entity or its business associate, in any form or media, whether electronic, paper, or oral. The Privacy Rule calls this information </a:t>
            </a:r>
            <a:r>
              <a:rPr lang="en-US" sz="2000" dirty="0">
                <a:solidFill>
                  <a:srgbClr val="0070C0"/>
                </a:solidFill>
                <a:latin typeface="Century" panose="02040604050505020304" pitchFamily="18" charset="0"/>
              </a:rPr>
              <a:t>"protected health information (PHI)."</a:t>
            </a:r>
          </a:p>
        </p:txBody>
      </p:sp>
      <p:sp>
        <p:nvSpPr>
          <p:cNvPr id="4" name="Slide Number Placeholder 3">
            <a:extLst>
              <a:ext uri="{FF2B5EF4-FFF2-40B4-BE49-F238E27FC236}">
                <a16:creationId xmlns:a16="http://schemas.microsoft.com/office/drawing/2014/main" id="{25E4876C-7AE6-4C41-B4BD-E9D435CC2B74}"/>
              </a:ext>
            </a:extLst>
          </p:cNvPr>
          <p:cNvSpPr>
            <a:spLocks noGrp="1"/>
          </p:cNvSpPr>
          <p:nvPr>
            <p:ph type="sldNum" sz="quarter" idx="12"/>
          </p:nvPr>
        </p:nvSpPr>
        <p:spPr>
          <a:xfrm>
            <a:off x="6941820" y="6356350"/>
            <a:ext cx="1165860" cy="365125"/>
          </a:xfrm>
        </p:spPr>
        <p:txBody>
          <a:bodyPr>
            <a:normAutofit/>
          </a:bodyPr>
          <a:lstStyle/>
          <a:p>
            <a:pPr>
              <a:spcAft>
                <a:spcPts val="600"/>
              </a:spcAft>
            </a:pPr>
            <a:fld id="{3A98EE3D-8CD1-4C3F-BD1C-C98C9596463C}" type="slidenum">
              <a:rPr lang="en-US" smtClean="0"/>
              <a:pPr>
                <a:spcAft>
                  <a:spcPts val="600"/>
                </a:spcAft>
              </a:pPr>
              <a:t>19</a:t>
            </a:fld>
            <a:endParaRPr lang="en-US"/>
          </a:p>
        </p:txBody>
      </p:sp>
      <p:pic>
        <p:nvPicPr>
          <p:cNvPr id="9" name="Picture 8" descr="Surgeon reviewing MRI scans on a modern screen">
            <a:extLst>
              <a:ext uri="{FF2B5EF4-FFF2-40B4-BE49-F238E27FC236}">
                <a16:creationId xmlns:a16="http://schemas.microsoft.com/office/drawing/2014/main" id="{C4ACDF22-A945-43EA-A30F-94730953B0DF}"/>
              </a:ext>
            </a:extLst>
          </p:cNvPr>
          <p:cNvPicPr>
            <a:picLocks noChangeAspect="1"/>
          </p:cNvPicPr>
          <p:nvPr/>
        </p:nvPicPr>
        <p:blipFill rotWithShape="1">
          <a:blip r:embed="rId2">
            <a:extLst>
              <a:ext uri="{28A0092B-C50C-407E-A947-70E740481C1C}">
                <a14:useLocalDpi xmlns:a14="http://schemas.microsoft.com/office/drawing/2010/main" val="0"/>
              </a:ext>
            </a:extLst>
          </a:blip>
          <a:srcRect l="7027" r="31526" b="-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TextBox 5">
            <a:extLst>
              <a:ext uri="{FF2B5EF4-FFF2-40B4-BE49-F238E27FC236}">
                <a16:creationId xmlns:a16="http://schemas.microsoft.com/office/drawing/2014/main" id="{F8E0E1B1-BF1C-40D8-AC4C-3676784F0140}"/>
              </a:ext>
            </a:extLst>
          </p:cNvPr>
          <p:cNvSpPr txBox="1"/>
          <p:nvPr/>
        </p:nvSpPr>
        <p:spPr>
          <a:xfrm>
            <a:off x="5878849" y="6172199"/>
            <a:ext cx="6313150" cy="685798"/>
          </a:xfrm>
          <a:prstGeom prst="rect">
            <a:avLst/>
          </a:prstGeom>
          <a:solidFill>
            <a:srgbClr val="000000">
              <a:alpha val="50000"/>
            </a:srgbClr>
          </a:solidFill>
          <a:ln>
            <a:noFill/>
          </a:ln>
        </p:spPr>
        <p:txBody>
          <a:bodyPr wrap="square">
            <a:noAutofit/>
          </a:bodyPr>
          <a:lstStyle/>
          <a:p>
            <a:pPr algn="ctr">
              <a:spcAft>
                <a:spcPts val="600"/>
              </a:spcAft>
            </a:pPr>
            <a:r>
              <a:rPr lang="en-US" sz="1300">
                <a:solidFill>
                  <a:srgbClr val="FFFFFF"/>
                </a:solidFill>
              </a:rPr>
              <a:t>https://www.hhs.gov/hipaa/for-professionals/privacy/laws-regulations/index.html</a:t>
            </a:r>
          </a:p>
        </p:txBody>
      </p:sp>
    </p:spTree>
    <p:extLst>
      <p:ext uri="{BB962C8B-B14F-4D97-AF65-F5344CB8AC3E}">
        <p14:creationId xmlns:p14="http://schemas.microsoft.com/office/powerpoint/2010/main" val="180337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4957-768A-474D-863F-5726E9A51083}"/>
              </a:ext>
            </a:extLst>
          </p:cNvPr>
          <p:cNvSpPr>
            <a:spLocks noGrp="1"/>
          </p:cNvSpPr>
          <p:nvPr>
            <p:ph type="title"/>
          </p:nvPr>
        </p:nvSpPr>
        <p:spPr>
          <a:xfrm>
            <a:off x="841247" y="978619"/>
            <a:ext cx="3410712" cy="1106424"/>
          </a:xfrm>
        </p:spPr>
        <p:txBody>
          <a:bodyPr>
            <a:normAutofit/>
          </a:bodyPr>
          <a:lstStyle/>
          <a:p>
            <a:r>
              <a:rPr lang="en-US" sz="3600" dirty="0">
                <a:latin typeface="Century" panose="02040604050505020304" pitchFamily="18" charset="0"/>
              </a:rPr>
              <a:t>WHO AM I?</a:t>
            </a:r>
          </a:p>
        </p:txBody>
      </p:sp>
      <p:sp>
        <p:nvSpPr>
          <p:cNvPr id="3" name="Content Placeholder 2">
            <a:extLst>
              <a:ext uri="{FF2B5EF4-FFF2-40B4-BE49-F238E27FC236}">
                <a16:creationId xmlns:a16="http://schemas.microsoft.com/office/drawing/2014/main" id="{97B79F4B-10E4-404B-AE1E-90DF9B9BB221}"/>
              </a:ext>
            </a:extLst>
          </p:cNvPr>
          <p:cNvSpPr>
            <a:spLocks noGrp="1"/>
          </p:cNvSpPr>
          <p:nvPr>
            <p:ph idx="1"/>
          </p:nvPr>
        </p:nvSpPr>
        <p:spPr>
          <a:xfrm>
            <a:off x="841247" y="2359152"/>
            <a:ext cx="3410712" cy="3425043"/>
          </a:xfrm>
        </p:spPr>
        <p:txBody>
          <a:bodyPr>
            <a:normAutofit/>
          </a:bodyPr>
          <a:lstStyle/>
          <a:p>
            <a:r>
              <a:rPr lang="en-US" sz="2400" dirty="0">
                <a:latin typeface="Century" panose="02040604050505020304" pitchFamily="18" charset="0"/>
              </a:rPr>
              <a:t>Background in Neurobiology of pain</a:t>
            </a:r>
          </a:p>
          <a:p>
            <a:r>
              <a:rPr lang="en-US" sz="2400" dirty="0">
                <a:latin typeface="Century" panose="02040604050505020304" pitchFamily="18" charset="0"/>
              </a:rPr>
              <a:t>Certified Information Privacy Technologist</a:t>
            </a:r>
          </a:p>
          <a:p>
            <a:r>
              <a:rPr lang="en-US" sz="2400" dirty="0">
                <a:latin typeface="Century" panose="02040604050505020304" pitchFamily="18" charset="0"/>
              </a:rPr>
              <a:t>Interning with the OHSU Privacy Office</a:t>
            </a:r>
          </a:p>
        </p:txBody>
      </p:sp>
      <p:sp>
        <p:nvSpPr>
          <p:cNvPr id="5" name="Slide Number Placeholder 4">
            <a:extLst>
              <a:ext uri="{FF2B5EF4-FFF2-40B4-BE49-F238E27FC236}">
                <a16:creationId xmlns:a16="http://schemas.microsoft.com/office/drawing/2014/main" id="{C0579539-A867-4AC8-A48F-79FB6C08C4B8}"/>
              </a:ext>
            </a:extLst>
          </p:cNvPr>
          <p:cNvSpPr>
            <a:spLocks noGrp="1"/>
          </p:cNvSpPr>
          <p:nvPr>
            <p:ph type="sldNum" sz="quarter" idx="12"/>
          </p:nvPr>
        </p:nvSpPr>
        <p:spPr>
          <a:xfrm>
            <a:off x="8613648" y="6356350"/>
            <a:ext cx="2743200" cy="365125"/>
          </a:xfrm>
        </p:spPr>
        <p:txBody>
          <a:bodyPr>
            <a:normAutofit/>
          </a:bodyPr>
          <a:lstStyle/>
          <a:p>
            <a:pPr>
              <a:spcAft>
                <a:spcPts val="600"/>
              </a:spcAft>
            </a:pPr>
            <a:fld id="{3A98EE3D-8CD1-4C3F-BD1C-C98C9596463C}" type="slidenum">
              <a:rPr lang="en-US">
                <a:solidFill>
                  <a:schemeClr val="tx1">
                    <a:lumMod val="50000"/>
                    <a:lumOff val="50000"/>
                  </a:schemeClr>
                </a:solidFill>
              </a:rPr>
              <a:pPr>
                <a:spcAft>
                  <a:spcPts val="600"/>
                </a:spcAft>
              </a:pPr>
              <a:t>2</a:t>
            </a:fld>
            <a:endParaRPr lang="en-US">
              <a:solidFill>
                <a:schemeClr val="tx1">
                  <a:lumMod val="50000"/>
                  <a:lumOff val="50000"/>
                </a:schemeClr>
              </a:solidFill>
            </a:endParaRPr>
          </a:p>
        </p:txBody>
      </p:sp>
      <p:pic>
        <p:nvPicPr>
          <p:cNvPr id="4" name="Picture 3">
            <a:extLst>
              <a:ext uri="{FF2B5EF4-FFF2-40B4-BE49-F238E27FC236}">
                <a16:creationId xmlns:a16="http://schemas.microsoft.com/office/drawing/2014/main" id="{71E60DA1-ECE3-45E1-87C8-4C0423AED4A6}"/>
              </a:ext>
            </a:extLst>
          </p:cNvPr>
          <p:cNvPicPr>
            <a:picLocks noChangeAspect="1"/>
          </p:cNvPicPr>
          <p:nvPr/>
        </p:nvPicPr>
        <p:blipFill rotWithShape="1">
          <a:blip r:embed="rId3"/>
          <a:srcRect l="-129" t="-1" r="-1205" b="-1"/>
          <a:stretch/>
        </p:blipFill>
        <p:spPr>
          <a:xfrm>
            <a:off x="4700955" y="564044"/>
            <a:ext cx="6904892" cy="5495162"/>
          </a:xfrm>
          <a:prstGeom prst="rect">
            <a:avLst/>
          </a:prstGeom>
        </p:spPr>
      </p:pic>
    </p:spTree>
    <p:extLst>
      <p:ext uri="{BB962C8B-B14F-4D97-AF65-F5344CB8AC3E}">
        <p14:creationId xmlns:p14="http://schemas.microsoft.com/office/powerpoint/2010/main" val="3114477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05B26-2A0D-4CD5-8E9D-0B439FA4844C}"/>
              </a:ext>
            </a:extLst>
          </p:cNvPr>
          <p:cNvSpPr>
            <a:spLocks noGrp="1"/>
          </p:cNvSpPr>
          <p:nvPr>
            <p:ph type="title"/>
          </p:nvPr>
        </p:nvSpPr>
        <p:spPr>
          <a:xfrm>
            <a:off x="5042630" y="373143"/>
            <a:ext cx="6586491" cy="1286160"/>
          </a:xfrm>
        </p:spPr>
        <p:txBody>
          <a:bodyPr anchor="b">
            <a:noAutofit/>
          </a:bodyPr>
          <a:lstStyle/>
          <a:p>
            <a:r>
              <a:rPr lang="en-US" sz="3200" dirty="0">
                <a:latin typeface="Century" panose="02040604050505020304" pitchFamily="18" charset="0"/>
              </a:rPr>
              <a:t>The Health Insurance Portability and Accountability Act (HIPAA)</a:t>
            </a:r>
          </a:p>
        </p:txBody>
      </p:sp>
      <p:sp>
        <p:nvSpPr>
          <p:cNvPr id="3" name="Content Placeholder 2">
            <a:extLst>
              <a:ext uri="{FF2B5EF4-FFF2-40B4-BE49-F238E27FC236}">
                <a16:creationId xmlns:a16="http://schemas.microsoft.com/office/drawing/2014/main" id="{65F8ECAA-6AD6-4E69-994F-CFF00183D997}"/>
              </a:ext>
            </a:extLst>
          </p:cNvPr>
          <p:cNvSpPr>
            <a:spLocks noGrp="1"/>
          </p:cNvSpPr>
          <p:nvPr>
            <p:ph idx="1"/>
          </p:nvPr>
        </p:nvSpPr>
        <p:spPr>
          <a:xfrm>
            <a:off x="5080934" y="2216717"/>
            <a:ext cx="6586489" cy="3785419"/>
          </a:xfrm>
        </p:spPr>
        <p:txBody>
          <a:bodyPr>
            <a:noAutofit/>
          </a:bodyPr>
          <a:lstStyle/>
          <a:p>
            <a:pPr marL="0" indent="0">
              <a:buNone/>
            </a:pPr>
            <a:r>
              <a:rPr lang="en-US" sz="1600" dirty="0">
                <a:solidFill>
                  <a:srgbClr val="0070C0"/>
                </a:solidFill>
                <a:latin typeface="Century" panose="02040604050505020304" pitchFamily="18" charset="0"/>
              </a:rPr>
              <a:t>PHI, or “Individually identifiable health information” </a:t>
            </a:r>
            <a:r>
              <a:rPr lang="en-US" sz="1600" dirty="0">
                <a:latin typeface="Century" panose="02040604050505020304" pitchFamily="18" charset="0"/>
              </a:rPr>
              <a:t>is information, including demographic data, that relates to:</a:t>
            </a:r>
          </a:p>
          <a:p>
            <a:pPr lvl="1"/>
            <a:r>
              <a:rPr lang="en-US" sz="1600" dirty="0">
                <a:latin typeface="Century" panose="02040604050505020304" pitchFamily="18" charset="0"/>
              </a:rPr>
              <a:t>The individual’s past, present or future physical or mental health or condition,</a:t>
            </a:r>
          </a:p>
          <a:p>
            <a:pPr lvl="1"/>
            <a:r>
              <a:rPr lang="en-US" sz="1600" dirty="0">
                <a:latin typeface="Century" panose="02040604050505020304" pitchFamily="18" charset="0"/>
              </a:rPr>
              <a:t>The provision of health care to the individual, or</a:t>
            </a:r>
          </a:p>
          <a:p>
            <a:pPr lvl="1"/>
            <a:r>
              <a:rPr lang="en-US" sz="1600" dirty="0">
                <a:latin typeface="Century" panose="02040604050505020304" pitchFamily="18" charset="0"/>
              </a:rPr>
              <a:t>Or, the past, present, or future payment for the provision of health care to the individual</a:t>
            </a:r>
          </a:p>
          <a:p>
            <a:pPr lvl="1"/>
            <a:r>
              <a:rPr lang="en-US" sz="1600" dirty="0">
                <a:latin typeface="Century" panose="02040604050505020304" pitchFamily="18" charset="0"/>
              </a:rPr>
              <a:t>and that identifies the individual or for which there is a reasonable basis to believe it can be used to identify the individual</a:t>
            </a:r>
          </a:p>
          <a:p>
            <a:pPr marL="0" indent="0">
              <a:buNone/>
            </a:pPr>
            <a:r>
              <a:rPr lang="en-US" sz="1600" dirty="0">
                <a:latin typeface="Century" panose="02040604050505020304" pitchFamily="18" charset="0"/>
              </a:rPr>
              <a:t>Some examples:</a:t>
            </a:r>
          </a:p>
          <a:p>
            <a:pPr lvl="1"/>
            <a:r>
              <a:rPr lang="en-US" sz="1400" dirty="0">
                <a:latin typeface="Century" panose="02040604050505020304" pitchFamily="18" charset="0"/>
              </a:rPr>
              <a:t>name </a:t>
            </a:r>
          </a:p>
          <a:p>
            <a:pPr lvl="1"/>
            <a:r>
              <a:rPr lang="en-US" sz="1400" dirty="0">
                <a:latin typeface="Century" panose="02040604050505020304" pitchFamily="18" charset="0"/>
              </a:rPr>
              <a:t>Mother’s name or maiden name</a:t>
            </a:r>
          </a:p>
          <a:p>
            <a:pPr lvl="1"/>
            <a:r>
              <a:rPr lang="en-US" sz="1400" dirty="0">
                <a:latin typeface="Century" panose="02040604050505020304" pitchFamily="18" charset="0"/>
              </a:rPr>
              <a:t>birth date</a:t>
            </a:r>
          </a:p>
          <a:p>
            <a:pPr lvl="1"/>
            <a:r>
              <a:rPr lang="en-US" sz="1400" dirty="0">
                <a:latin typeface="Century" panose="02040604050505020304" pitchFamily="18" charset="0"/>
              </a:rPr>
              <a:t>Social Security Number</a:t>
            </a:r>
          </a:p>
          <a:p>
            <a:pPr lvl="1"/>
            <a:r>
              <a:rPr lang="en-US" sz="1400" dirty="0">
                <a:latin typeface="Century" panose="02040604050505020304" pitchFamily="18" charset="0"/>
              </a:rPr>
              <a:t>Biometric identifiers</a:t>
            </a:r>
          </a:p>
          <a:p>
            <a:pPr lvl="1"/>
            <a:r>
              <a:rPr lang="en-US" sz="1400" dirty="0">
                <a:latin typeface="Century" panose="02040604050505020304" pitchFamily="18" charset="0"/>
              </a:rPr>
              <a:t>IP and Mac addresses</a:t>
            </a:r>
          </a:p>
        </p:txBody>
      </p:sp>
      <p:pic>
        <p:nvPicPr>
          <p:cNvPr id="11" name="Picture 10" descr="Doctors monitoring patient condition on monitors">
            <a:extLst>
              <a:ext uri="{FF2B5EF4-FFF2-40B4-BE49-F238E27FC236}">
                <a16:creationId xmlns:a16="http://schemas.microsoft.com/office/drawing/2014/main" id="{3A0EF525-D948-485E-ADD4-C1E94D4AA1D0}"/>
              </a:ext>
            </a:extLst>
          </p:cNvPr>
          <p:cNvPicPr>
            <a:picLocks noChangeAspect="1"/>
          </p:cNvPicPr>
          <p:nvPr/>
        </p:nvPicPr>
        <p:blipFill rotWithShape="1">
          <a:blip r:embed="rId3">
            <a:extLst>
              <a:ext uri="{28A0092B-C50C-407E-A947-70E740481C1C}">
                <a14:useLocalDpi xmlns:a14="http://schemas.microsoft.com/office/drawing/2010/main" val="0"/>
              </a:ext>
            </a:extLst>
          </a:blip>
          <a:srcRect l="32062" r="22818" b="-1"/>
          <a:stretch/>
        </p:blipFill>
        <p:spPr>
          <a:xfrm>
            <a:off x="20" y="10"/>
            <a:ext cx="4635571" cy="6857990"/>
          </a:xfrm>
          <a:prstGeom prst="rect">
            <a:avLst/>
          </a:prstGeom>
          <a:effectLst/>
        </p:spPr>
      </p:pic>
      <p:cxnSp>
        <p:nvCxnSpPr>
          <p:cNvPr id="18" name="Straight Connector 1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7523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5E4876C-7AE6-4C41-B4BD-E9D435CC2B74}"/>
              </a:ext>
            </a:extLst>
          </p:cNvPr>
          <p:cNvSpPr>
            <a:spLocks noGrp="1"/>
          </p:cNvSpPr>
          <p:nvPr>
            <p:ph type="sldNum" sz="quarter" idx="12"/>
          </p:nvPr>
        </p:nvSpPr>
        <p:spPr>
          <a:xfrm>
            <a:off x="10167042" y="6356350"/>
            <a:ext cx="1186758" cy="365125"/>
          </a:xfrm>
        </p:spPr>
        <p:txBody>
          <a:bodyPr>
            <a:normAutofit/>
          </a:bodyPr>
          <a:lstStyle/>
          <a:p>
            <a:pPr>
              <a:spcAft>
                <a:spcPts val="600"/>
              </a:spcAft>
            </a:pPr>
            <a:fld id="{3A98EE3D-8CD1-4C3F-BD1C-C98C9596463C}" type="slidenum">
              <a:rPr lang="en-US" smtClean="0"/>
              <a:pPr>
                <a:spcAft>
                  <a:spcPts val="600"/>
                </a:spcAft>
              </a:pPr>
              <a:t>20</a:t>
            </a:fld>
            <a:endParaRPr lang="en-US"/>
          </a:p>
        </p:txBody>
      </p:sp>
      <p:sp>
        <p:nvSpPr>
          <p:cNvPr id="6" name="TextBox 5">
            <a:extLst>
              <a:ext uri="{FF2B5EF4-FFF2-40B4-BE49-F238E27FC236}">
                <a16:creationId xmlns:a16="http://schemas.microsoft.com/office/drawing/2014/main" id="{F8E0E1B1-BF1C-40D8-AC4C-3676784F0140}"/>
              </a:ext>
            </a:extLst>
          </p:cNvPr>
          <p:cNvSpPr txBox="1"/>
          <p:nvPr/>
        </p:nvSpPr>
        <p:spPr>
          <a:xfrm>
            <a:off x="20" y="6172201"/>
            <a:ext cx="4635571" cy="685799"/>
          </a:xfrm>
          <a:prstGeom prst="rect">
            <a:avLst/>
          </a:prstGeom>
          <a:solidFill>
            <a:srgbClr val="000000">
              <a:alpha val="50000"/>
            </a:srgbClr>
          </a:solidFill>
          <a:ln>
            <a:noFill/>
          </a:ln>
        </p:spPr>
        <p:txBody>
          <a:bodyPr wrap="square">
            <a:noAutofit/>
          </a:bodyPr>
          <a:lstStyle/>
          <a:p>
            <a:pPr algn="ctr">
              <a:spcAft>
                <a:spcPts val="600"/>
              </a:spcAft>
            </a:pPr>
            <a:r>
              <a:rPr lang="en-US" sz="1300">
                <a:solidFill>
                  <a:srgbClr val="FFFFFF"/>
                </a:solidFill>
              </a:rPr>
              <a:t>https://www.hhs.gov/hipaa/for-professionals/privacy/laws-regulations/index.html</a:t>
            </a:r>
          </a:p>
        </p:txBody>
      </p:sp>
    </p:spTree>
    <p:extLst>
      <p:ext uri="{BB962C8B-B14F-4D97-AF65-F5344CB8AC3E}">
        <p14:creationId xmlns:p14="http://schemas.microsoft.com/office/powerpoint/2010/main" val="61671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octor in clinic explaining report on tablet to family">
            <a:extLst>
              <a:ext uri="{FF2B5EF4-FFF2-40B4-BE49-F238E27FC236}">
                <a16:creationId xmlns:a16="http://schemas.microsoft.com/office/drawing/2014/main" id="{19D00485-821F-446C-9221-13996E9A5547}"/>
              </a:ext>
            </a:extLst>
          </p:cNvPr>
          <p:cNvPicPr>
            <a:picLocks noChangeAspect="1"/>
          </p:cNvPicPr>
          <p:nvPr/>
        </p:nvPicPr>
        <p:blipFill rotWithShape="1">
          <a:blip r:embed="rId3">
            <a:extLst>
              <a:ext uri="{28A0092B-C50C-407E-A947-70E740481C1C}">
                <a14:useLocalDpi xmlns:a14="http://schemas.microsoft.com/office/drawing/2010/main" val="0"/>
              </a:ext>
            </a:extLst>
          </a:blip>
          <a:srcRect r="23298" b="909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D0F630-5DA8-4532-8240-4D8C90E4B475}"/>
              </a:ext>
            </a:extLst>
          </p:cNvPr>
          <p:cNvSpPr>
            <a:spLocks noGrp="1"/>
          </p:cNvSpPr>
          <p:nvPr>
            <p:ph type="title"/>
          </p:nvPr>
        </p:nvSpPr>
        <p:spPr>
          <a:xfrm>
            <a:off x="371094" y="1161288"/>
            <a:ext cx="3957066" cy="1124712"/>
          </a:xfrm>
        </p:spPr>
        <p:txBody>
          <a:bodyPr anchor="b">
            <a:normAutofit/>
          </a:bodyPr>
          <a:lstStyle/>
          <a:p>
            <a:r>
              <a:rPr lang="en-US" sz="3200" dirty="0">
                <a:latin typeface="Century" panose="02040604050505020304" pitchFamily="18" charset="0"/>
              </a:rPr>
              <a:t>HIPAA: Is my data always protected?</a:t>
            </a:r>
            <a:endParaRPr lang="en-US" sz="3200" dirty="0"/>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3A052215-004B-498A-A00D-DBD8C0DFBD3B}"/>
              </a:ext>
            </a:extLst>
          </p:cNvPr>
          <p:cNvSpPr txBox="1">
            <a:spLocks noGrp="1"/>
          </p:cNvSpPr>
          <p:nvPr>
            <p:ph idx="1"/>
          </p:nvPr>
        </p:nvSpPr>
        <p:spPr>
          <a:xfrm>
            <a:off x="371094" y="2489454"/>
            <a:ext cx="4302506" cy="3207258"/>
          </a:xfrm>
          <a:prstGeom prst="rect">
            <a:avLst/>
          </a:prstGeom>
        </p:spPr>
        <p:txBody>
          <a:bodyPr anchor="t">
            <a:noAutofit/>
          </a:bodyPr>
          <a:lstStyle/>
          <a:p>
            <a:pPr marL="0" indent="0">
              <a:spcAft>
                <a:spcPts val="1200"/>
              </a:spcAft>
              <a:buNone/>
            </a:pPr>
            <a:r>
              <a:rPr lang="en-US" sz="2000" dirty="0">
                <a:latin typeface="Century" panose="02040604050505020304" pitchFamily="18" charset="0"/>
              </a:rPr>
              <a:t>No </a:t>
            </a:r>
          </a:p>
          <a:p>
            <a:pPr marL="0" indent="0">
              <a:spcAft>
                <a:spcPts val="1200"/>
              </a:spcAft>
              <a:buNone/>
            </a:pPr>
            <a:r>
              <a:rPr lang="en-US" sz="2000" dirty="0">
                <a:latin typeface="Century" panose="02040604050505020304" pitchFamily="18" charset="0"/>
              </a:rPr>
              <a:t>You may </a:t>
            </a:r>
            <a:r>
              <a:rPr lang="en-US" sz="2000" dirty="0">
                <a:solidFill>
                  <a:srgbClr val="FF0000"/>
                </a:solidFill>
                <a:latin typeface="Century" panose="02040604050505020304" pitchFamily="18" charset="0"/>
              </a:rPr>
              <a:t>*consent </a:t>
            </a:r>
            <a:r>
              <a:rPr lang="en-US" sz="2000" dirty="0">
                <a:latin typeface="Century" panose="02040604050505020304" pitchFamily="18" charset="0"/>
              </a:rPr>
              <a:t>to the disclosure of your PHI at any time</a:t>
            </a:r>
          </a:p>
          <a:p>
            <a:pPr marL="0" indent="0">
              <a:spcAft>
                <a:spcPts val="1200"/>
              </a:spcAft>
              <a:buNone/>
            </a:pPr>
            <a:endParaRPr lang="en-US" sz="2000" dirty="0">
              <a:latin typeface="Century" panose="02040604050505020304" pitchFamily="18" charset="0"/>
            </a:endParaRPr>
          </a:p>
          <a:p>
            <a:pPr marL="0" indent="0">
              <a:spcAft>
                <a:spcPts val="1200"/>
              </a:spcAft>
              <a:buNone/>
            </a:pPr>
            <a:endParaRPr lang="en-US" sz="2000"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7574DF45-700B-4522-B3AD-9D7A9586CA12}"/>
              </a:ext>
            </a:extLst>
          </p:cNvPr>
          <p:cNvSpPr>
            <a:spLocks noGrp="1"/>
          </p:cNvSpPr>
          <p:nvPr>
            <p:ph type="sldNum" sz="quarter" idx="12"/>
          </p:nvPr>
        </p:nvSpPr>
        <p:spPr>
          <a:xfrm>
            <a:off x="9077706" y="6356350"/>
            <a:ext cx="2743200" cy="365125"/>
          </a:xfrm>
        </p:spPr>
        <p:txBody>
          <a:bodyPr>
            <a:normAutofit/>
          </a:bodyPr>
          <a:lstStyle/>
          <a:p>
            <a:pPr>
              <a:spcAft>
                <a:spcPts val="600"/>
              </a:spcAft>
            </a:pPr>
            <a:fld id="{3A98EE3D-8CD1-4C3F-BD1C-C98C9596463C}" type="slidenum">
              <a:rPr lang="en-US">
                <a:solidFill>
                  <a:schemeClr val="bg1"/>
                </a:solidFill>
              </a:rPr>
              <a:pPr>
                <a:spcAft>
                  <a:spcPts val="600"/>
                </a:spcAft>
              </a:pPr>
              <a:t>21</a:t>
            </a:fld>
            <a:endParaRPr lang="en-US">
              <a:solidFill>
                <a:schemeClr val="bg1"/>
              </a:solidFill>
            </a:endParaRPr>
          </a:p>
        </p:txBody>
      </p:sp>
      <p:sp>
        <p:nvSpPr>
          <p:cNvPr id="9" name="TextBox 8">
            <a:extLst>
              <a:ext uri="{FF2B5EF4-FFF2-40B4-BE49-F238E27FC236}">
                <a16:creationId xmlns:a16="http://schemas.microsoft.com/office/drawing/2014/main" id="{3AD75550-F4FC-4966-A367-BAEE6F9B8C82}"/>
              </a:ext>
            </a:extLst>
          </p:cNvPr>
          <p:cNvSpPr txBox="1"/>
          <p:nvPr/>
        </p:nvSpPr>
        <p:spPr>
          <a:xfrm>
            <a:off x="0" y="6596390"/>
            <a:ext cx="7467600" cy="261610"/>
          </a:xfrm>
          <a:prstGeom prst="rect">
            <a:avLst/>
          </a:prstGeom>
          <a:noFill/>
        </p:spPr>
        <p:txBody>
          <a:bodyPr wrap="square">
            <a:spAutoFit/>
          </a:bodyPr>
          <a:lstStyle/>
          <a:p>
            <a:r>
              <a:rPr lang="en-US" sz="1100" dirty="0">
                <a:latin typeface="Century" panose="02040604050505020304" pitchFamily="18" charset="0"/>
              </a:rPr>
              <a:t>https://www.hhs.gov/hipaa/for-individuals/employers-health-information-workplace/index.html</a:t>
            </a:r>
          </a:p>
        </p:txBody>
      </p:sp>
      <p:sp>
        <p:nvSpPr>
          <p:cNvPr id="10" name="Speech Bubble: Oval 9">
            <a:extLst>
              <a:ext uri="{FF2B5EF4-FFF2-40B4-BE49-F238E27FC236}">
                <a16:creationId xmlns:a16="http://schemas.microsoft.com/office/drawing/2014/main" id="{815CE047-79AA-4C3D-8EE7-57C41A236036}"/>
              </a:ext>
            </a:extLst>
          </p:cNvPr>
          <p:cNvSpPr/>
          <p:nvPr/>
        </p:nvSpPr>
        <p:spPr>
          <a:xfrm>
            <a:off x="6857875" y="37971"/>
            <a:ext cx="2603754" cy="1757431"/>
          </a:xfrm>
          <a:prstGeom prst="wedgeEllipseCallout">
            <a:avLst>
              <a:gd name="adj1" fmla="val -46586"/>
              <a:gd name="adj2" fmla="val 70989"/>
            </a:avLst>
          </a:prstGeom>
          <a:solidFill>
            <a:srgbClr val="F8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entury" panose="02040604050505020304" pitchFamily="18" charset="0"/>
              </a:rPr>
              <a:t>I think I’ll share that on my wall.</a:t>
            </a:r>
          </a:p>
        </p:txBody>
      </p:sp>
    </p:spTree>
    <p:extLst>
      <p:ext uri="{BB962C8B-B14F-4D97-AF65-F5344CB8AC3E}">
        <p14:creationId xmlns:p14="http://schemas.microsoft.com/office/powerpoint/2010/main" val="216386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23156-FE17-4827-888E-19C91DD5676C}"/>
              </a:ext>
            </a:extLst>
          </p:cNvPr>
          <p:cNvSpPr>
            <a:spLocks noGrp="1"/>
          </p:cNvSpPr>
          <p:nvPr>
            <p:ph type="title"/>
          </p:nvPr>
        </p:nvSpPr>
        <p:spPr>
          <a:xfrm>
            <a:off x="431074" y="378190"/>
            <a:ext cx="6457406" cy="702587"/>
          </a:xfrm>
        </p:spPr>
        <p:txBody>
          <a:bodyPr>
            <a:normAutofit/>
          </a:bodyPr>
          <a:lstStyle/>
          <a:p>
            <a:r>
              <a:rPr lang="en-US" sz="4000" dirty="0">
                <a:latin typeface="Century" panose="02040604050505020304" pitchFamily="18" charset="0"/>
              </a:rPr>
              <a:t>Health and wellness apps</a:t>
            </a:r>
          </a:p>
        </p:txBody>
      </p:sp>
      <p:sp>
        <p:nvSpPr>
          <p:cNvPr id="3" name="Content Placeholder 2">
            <a:extLst>
              <a:ext uri="{FF2B5EF4-FFF2-40B4-BE49-F238E27FC236}">
                <a16:creationId xmlns:a16="http://schemas.microsoft.com/office/drawing/2014/main" id="{2B4B2DE6-7DC2-42F7-B98E-57E12D316906}"/>
              </a:ext>
            </a:extLst>
          </p:cNvPr>
          <p:cNvSpPr>
            <a:spLocks noGrp="1"/>
          </p:cNvSpPr>
          <p:nvPr>
            <p:ph idx="1"/>
          </p:nvPr>
        </p:nvSpPr>
        <p:spPr>
          <a:xfrm>
            <a:off x="431074" y="1246334"/>
            <a:ext cx="5068983" cy="4743522"/>
          </a:xfrm>
        </p:spPr>
        <p:txBody>
          <a:bodyPr>
            <a:normAutofit fontScale="92500" lnSpcReduction="10000"/>
          </a:bodyPr>
          <a:lstStyle/>
          <a:p>
            <a:pPr marL="0" indent="0">
              <a:spcAft>
                <a:spcPts val="1200"/>
              </a:spcAft>
              <a:buNone/>
            </a:pPr>
            <a:r>
              <a:rPr lang="en-US" sz="2400" dirty="0">
                <a:latin typeface="Century" panose="02040604050505020304" pitchFamily="18" charset="0"/>
              </a:rPr>
              <a:t>Period tracking apps have been subject to serious privacy concerns</a:t>
            </a:r>
          </a:p>
          <a:p>
            <a:pPr marL="0" indent="0">
              <a:spcAft>
                <a:spcPts val="1200"/>
              </a:spcAft>
              <a:buNone/>
            </a:pPr>
            <a:r>
              <a:rPr lang="en-US" sz="2400" dirty="0">
                <a:latin typeface="Century" panose="02040604050505020304" pitchFamily="18" charset="0"/>
              </a:rPr>
              <a:t>A 2018 study by Privacy International found that 61% of period-tracking apps automatically send data to Facebook</a:t>
            </a:r>
          </a:p>
          <a:p>
            <a:pPr marL="0" indent="0">
              <a:spcAft>
                <a:spcPts val="1200"/>
              </a:spcAft>
              <a:buNone/>
            </a:pPr>
            <a:r>
              <a:rPr lang="en-US" sz="2400" dirty="0">
                <a:latin typeface="Century" panose="02040604050505020304" pitchFamily="18" charset="0"/>
              </a:rPr>
              <a:t>Information shared within a company hosted app is not necessarily private</a:t>
            </a:r>
          </a:p>
          <a:p>
            <a:pPr marL="0" indent="0">
              <a:spcAft>
                <a:spcPts val="1200"/>
              </a:spcAft>
              <a:buNone/>
            </a:pPr>
            <a:r>
              <a:rPr lang="en-US" sz="2400" dirty="0">
                <a:latin typeface="Century" panose="02040604050505020304" pitchFamily="18" charset="0"/>
              </a:rPr>
              <a:t>Nor is it necessarily subject to privacy rules such as HIPAA that protect health information from wider disclosure</a:t>
            </a:r>
          </a:p>
          <a:p>
            <a:pPr marL="0" indent="0">
              <a:spcAft>
                <a:spcPts val="1200"/>
              </a:spcAft>
              <a:buNone/>
            </a:pPr>
            <a:endParaRPr lang="en-US" sz="2400" dirty="0">
              <a:latin typeface="Century" panose="02040604050505020304" pitchFamily="18" charset="0"/>
            </a:endParaRPr>
          </a:p>
        </p:txBody>
      </p:sp>
      <p:pic>
        <p:nvPicPr>
          <p:cNvPr id="16" name="Picture 15" descr="Person doing relaxing exercises on a mat">
            <a:extLst>
              <a:ext uri="{FF2B5EF4-FFF2-40B4-BE49-F238E27FC236}">
                <a16:creationId xmlns:a16="http://schemas.microsoft.com/office/drawing/2014/main" id="{77B1F9FB-47CA-4D27-9B4C-831EA2C547ED}"/>
              </a:ext>
            </a:extLst>
          </p:cNvPr>
          <p:cNvPicPr>
            <a:picLocks noChangeAspect="1"/>
          </p:cNvPicPr>
          <p:nvPr/>
        </p:nvPicPr>
        <p:blipFill rotWithShape="1">
          <a:blip r:embed="rId3">
            <a:extLst>
              <a:ext uri="{28A0092B-C50C-407E-A947-70E740481C1C}">
                <a14:useLocalDpi xmlns:a14="http://schemas.microsoft.com/office/drawing/2010/main" val="0"/>
              </a:ext>
            </a:extLst>
          </a:blip>
          <a:srcRect l="3501" r="27446" b="4"/>
          <a:stretch/>
        </p:blipFill>
        <p:spPr>
          <a:xfrm>
            <a:off x="6773983" y="779549"/>
            <a:ext cx="2397514" cy="2161236"/>
          </a:xfrm>
          <a:custGeom>
            <a:avLst/>
            <a:gdLst/>
            <a:ahLst/>
            <a:cxnLst/>
            <a:rect l="l" t="t" r="r" b="b"/>
            <a:pathLst>
              <a:path w="2397514" h="2161236">
                <a:moveTo>
                  <a:pt x="684017" y="0"/>
                </a:moveTo>
                <a:cubicBezTo>
                  <a:pt x="1715801" y="0"/>
                  <a:pt x="1715801" y="0"/>
                  <a:pt x="1715801" y="0"/>
                </a:cubicBezTo>
                <a:cubicBezTo>
                  <a:pt x="1768004" y="0"/>
                  <a:pt x="1835562" y="37478"/>
                  <a:pt x="1863198" y="84326"/>
                </a:cubicBezTo>
                <a:cubicBezTo>
                  <a:pt x="2379089" y="993169"/>
                  <a:pt x="2379089" y="993169"/>
                  <a:pt x="2379089" y="993169"/>
                </a:cubicBezTo>
                <a:cubicBezTo>
                  <a:pt x="2403656" y="1043140"/>
                  <a:pt x="2403656" y="1118096"/>
                  <a:pt x="2379089" y="1168068"/>
                </a:cubicBezTo>
                <a:cubicBezTo>
                  <a:pt x="1863198" y="2076910"/>
                  <a:pt x="1863198" y="2076910"/>
                  <a:pt x="1863198" y="2076910"/>
                </a:cubicBezTo>
                <a:cubicBezTo>
                  <a:pt x="1835562" y="2123759"/>
                  <a:pt x="1768004" y="2161236"/>
                  <a:pt x="1715801" y="2161236"/>
                </a:cubicBezTo>
                <a:lnTo>
                  <a:pt x="684017" y="2161236"/>
                </a:lnTo>
                <a:cubicBezTo>
                  <a:pt x="628744" y="2161236"/>
                  <a:pt x="561187" y="2123759"/>
                  <a:pt x="536621" y="2076910"/>
                </a:cubicBezTo>
                <a:cubicBezTo>
                  <a:pt x="20729" y="1168068"/>
                  <a:pt x="20729" y="1168068"/>
                  <a:pt x="20729" y="1168068"/>
                </a:cubicBezTo>
                <a:cubicBezTo>
                  <a:pt x="-6909" y="1118096"/>
                  <a:pt x="-6909" y="1043140"/>
                  <a:pt x="20729" y="993169"/>
                </a:cubicBezTo>
                <a:cubicBezTo>
                  <a:pt x="536621" y="84326"/>
                  <a:pt x="536621" y="84326"/>
                  <a:pt x="536621" y="84326"/>
                </a:cubicBezTo>
                <a:cubicBezTo>
                  <a:pt x="561187" y="37478"/>
                  <a:pt x="628744" y="0"/>
                  <a:pt x="684017" y="0"/>
                </a:cubicBezTo>
                <a:close/>
              </a:path>
            </a:pathLst>
          </a:custGeom>
        </p:spPr>
      </p:pic>
      <p:pic>
        <p:nvPicPr>
          <p:cNvPr id="10" name="Picture 9">
            <a:extLst>
              <a:ext uri="{FF2B5EF4-FFF2-40B4-BE49-F238E27FC236}">
                <a16:creationId xmlns:a16="http://schemas.microsoft.com/office/drawing/2014/main" id="{5AA424CE-6EB7-4F4C-8BE9-51FD1B4963D4}"/>
              </a:ext>
            </a:extLst>
          </p:cNvPr>
          <p:cNvPicPr preferRelativeResize="0">
            <a:picLocks noChangeAspect="1"/>
          </p:cNvPicPr>
          <p:nvPr/>
        </p:nvPicPr>
        <p:blipFill rotWithShape="1">
          <a:blip r:embed="rId4">
            <a:extLst>
              <a:ext uri="{28A0092B-C50C-407E-A947-70E740481C1C}">
                <a14:useLocalDpi xmlns:a14="http://schemas.microsoft.com/office/drawing/2010/main" val="0"/>
              </a:ext>
            </a:extLst>
          </a:blip>
          <a:srcRect l="8644" t="10880" r="50479" b="31383"/>
          <a:stretch/>
        </p:blipFill>
        <p:spPr>
          <a:xfrm>
            <a:off x="7345643" y="1390350"/>
            <a:ext cx="4623388" cy="4599506"/>
          </a:xfrm>
          <a:custGeom>
            <a:avLst/>
            <a:gdLst/>
            <a:ahLst/>
            <a:cxnLst/>
            <a:rect l="l" t="t" r="r" b="b"/>
            <a:pathLst>
              <a:path w="5249321" h="4597738">
                <a:moveTo>
                  <a:pt x="1937803" y="0"/>
                </a:moveTo>
                <a:lnTo>
                  <a:pt x="2075306" y="0"/>
                </a:lnTo>
                <a:cubicBezTo>
                  <a:pt x="3756720" y="0"/>
                  <a:pt x="3756720" y="0"/>
                  <a:pt x="3756720" y="0"/>
                </a:cubicBezTo>
                <a:cubicBezTo>
                  <a:pt x="3871017" y="0"/>
                  <a:pt x="4018934" y="79730"/>
                  <a:pt x="4079444" y="179392"/>
                </a:cubicBezTo>
                <a:cubicBezTo>
                  <a:pt x="5208980" y="2112834"/>
                  <a:pt x="5208980" y="2112834"/>
                  <a:pt x="5208980" y="2112834"/>
                </a:cubicBezTo>
                <a:cubicBezTo>
                  <a:pt x="5262769" y="2219140"/>
                  <a:pt x="5262769" y="2378598"/>
                  <a:pt x="5208980" y="2484906"/>
                </a:cubicBezTo>
                <a:cubicBezTo>
                  <a:pt x="4079444" y="4418346"/>
                  <a:pt x="4079444" y="4418346"/>
                  <a:pt x="4079444" y="4418346"/>
                </a:cubicBezTo>
                <a:cubicBezTo>
                  <a:pt x="4018934" y="4518010"/>
                  <a:pt x="3871017" y="4597738"/>
                  <a:pt x="3756720" y="4597738"/>
                </a:cubicBezTo>
                <a:lnTo>
                  <a:pt x="1497645" y="4597738"/>
                </a:lnTo>
                <a:cubicBezTo>
                  <a:pt x="1376624" y="4597738"/>
                  <a:pt x="1228709" y="4518010"/>
                  <a:pt x="1174922" y="4418346"/>
                </a:cubicBezTo>
                <a:cubicBezTo>
                  <a:pt x="45385" y="2484906"/>
                  <a:pt x="45385" y="2484906"/>
                  <a:pt x="45385" y="2484906"/>
                </a:cubicBezTo>
                <a:cubicBezTo>
                  <a:pt x="-15128" y="2378598"/>
                  <a:pt x="-15128" y="2219140"/>
                  <a:pt x="45385" y="2112834"/>
                </a:cubicBezTo>
                <a:cubicBezTo>
                  <a:pt x="115981" y="1991994"/>
                  <a:pt x="182165" y="1878706"/>
                  <a:pt x="244212" y="1772499"/>
                </a:cubicBezTo>
                <a:lnTo>
                  <a:pt x="329190" y="1627041"/>
                </a:lnTo>
                <a:lnTo>
                  <a:pt x="1398074" y="1627041"/>
                </a:lnTo>
                <a:cubicBezTo>
                  <a:pt x="1456729" y="1627041"/>
                  <a:pt x="1532637" y="1586126"/>
                  <a:pt x="1563690" y="1534980"/>
                </a:cubicBezTo>
                <a:cubicBezTo>
                  <a:pt x="1563690" y="1534980"/>
                  <a:pt x="1563690" y="1534980"/>
                  <a:pt x="2143347" y="542774"/>
                </a:cubicBezTo>
                <a:cubicBezTo>
                  <a:pt x="2170950" y="488219"/>
                  <a:pt x="2170950" y="406388"/>
                  <a:pt x="2143347" y="351833"/>
                </a:cubicBezTo>
                <a:cubicBezTo>
                  <a:pt x="2143347" y="351833"/>
                  <a:pt x="2143347" y="351833"/>
                  <a:pt x="1954987" y="29414"/>
                </a:cubicBezTo>
                <a:close/>
              </a:path>
            </a:pathLst>
          </a:custGeom>
        </p:spPr>
      </p:pic>
      <p:pic>
        <p:nvPicPr>
          <p:cNvPr id="25" name="Picture 24" descr="Homemade banana coconut porridge">
            <a:extLst>
              <a:ext uri="{FF2B5EF4-FFF2-40B4-BE49-F238E27FC236}">
                <a16:creationId xmlns:a16="http://schemas.microsoft.com/office/drawing/2014/main" id="{D18E603C-B975-4558-BA76-3DFCABF4E19F}"/>
              </a:ext>
            </a:extLst>
          </p:cNvPr>
          <p:cNvPicPr>
            <a:picLocks noChangeAspect="1"/>
          </p:cNvPicPr>
          <p:nvPr/>
        </p:nvPicPr>
        <p:blipFill rotWithShape="1">
          <a:blip r:embed="rId5">
            <a:extLst>
              <a:ext uri="{28A0092B-C50C-407E-A947-70E740481C1C}">
                <a14:useLocalDpi xmlns:a14="http://schemas.microsoft.com/office/drawing/2010/main" val="0"/>
              </a:ext>
            </a:extLst>
          </a:blip>
          <a:srcRect l="31033" t="12560" r="12326" b="7047"/>
          <a:stretch/>
        </p:blipFill>
        <p:spPr>
          <a:xfrm>
            <a:off x="5723026" y="4238366"/>
            <a:ext cx="2283017" cy="2161236"/>
          </a:xfrm>
          <a:custGeom>
            <a:avLst/>
            <a:gdLst/>
            <a:ahLst/>
            <a:cxnLst/>
            <a:rect l="l" t="t" r="r" b="b"/>
            <a:pathLst>
              <a:path w="1792581" h="1615920">
                <a:moveTo>
                  <a:pt x="511427" y="0"/>
                </a:moveTo>
                <a:cubicBezTo>
                  <a:pt x="1282876" y="0"/>
                  <a:pt x="1282876" y="0"/>
                  <a:pt x="1282876" y="0"/>
                </a:cubicBezTo>
                <a:cubicBezTo>
                  <a:pt x="1321907" y="0"/>
                  <a:pt x="1372419" y="28022"/>
                  <a:pt x="1393082" y="63050"/>
                </a:cubicBezTo>
                <a:cubicBezTo>
                  <a:pt x="1778805" y="742576"/>
                  <a:pt x="1778805" y="742576"/>
                  <a:pt x="1778805" y="742576"/>
                </a:cubicBezTo>
                <a:cubicBezTo>
                  <a:pt x="1797173" y="779939"/>
                  <a:pt x="1797173" y="835982"/>
                  <a:pt x="1778805" y="873345"/>
                </a:cubicBezTo>
                <a:cubicBezTo>
                  <a:pt x="1393082" y="1552872"/>
                  <a:pt x="1393082" y="1552872"/>
                  <a:pt x="1393082" y="1552872"/>
                </a:cubicBezTo>
                <a:cubicBezTo>
                  <a:pt x="1372419" y="1587899"/>
                  <a:pt x="1321907" y="1615920"/>
                  <a:pt x="1282876" y="1615920"/>
                </a:cubicBezTo>
                <a:lnTo>
                  <a:pt x="511427" y="1615920"/>
                </a:lnTo>
                <a:cubicBezTo>
                  <a:pt x="470101" y="1615920"/>
                  <a:pt x="419590" y="1587899"/>
                  <a:pt x="401222" y="1552872"/>
                </a:cubicBezTo>
                <a:cubicBezTo>
                  <a:pt x="15498" y="873345"/>
                  <a:pt x="15498" y="873345"/>
                  <a:pt x="15498" y="873345"/>
                </a:cubicBezTo>
                <a:cubicBezTo>
                  <a:pt x="-5166" y="835982"/>
                  <a:pt x="-5166" y="779939"/>
                  <a:pt x="15498" y="742576"/>
                </a:cubicBezTo>
                <a:cubicBezTo>
                  <a:pt x="401222" y="63050"/>
                  <a:pt x="401222" y="63050"/>
                  <a:pt x="401222" y="63050"/>
                </a:cubicBezTo>
                <a:cubicBezTo>
                  <a:pt x="419590" y="28022"/>
                  <a:pt x="470101" y="0"/>
                  <a:pt x="511427" y="0"/>
                </a:cubicBezTo>
                <a:close/>
              </a:path>
            </a:pathLst>
          </a:custGeom>
        </p:spPr>
      </p:pic>
      <p:sp>
        <p:nvSpPr>
          <p:cNvPr id="4" name="Slide Number Placeholder 3">
            <a:extLst>
              <a:ext uri="{FF2B5EF4-FFF2-40B4-BE49-F238E27FC236}">
                <a16:creationId xmlns:a16="http://schemas.microsoft.com/office/drawing/2014/main" id="{2C7E3B36-1C66-4317-871A-F577FA509356}"/>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3A98EE3D-8CD1-4C3F-BD1C-C98C9596463C}" type="slidenum">
              <a:rPr lang="en-US">
                <a:solidFill>
                  <a:schemeClr val="bg1"/>
                </a:solidFill>
              </a:rPr>
              <a:pPr algn="ctr">
                <a:spcAft>
                  <a:spcPts val="600"/>
                </a:spcAft>
              </a:pPr>
              <a:t>22</a:t>
            </a:fld>
            <a:endParaRPr lang="en-US">
              <a:solidFill>
                <a:schemeClr val="bg1"/>
              </a:solidFill>
            </a:endParaRPr>
          </a:p>
        </p:txBody>
      </p:sp>
    </p:spTree>
    <p:extLst>
      <p:ext uri="{BB962C8B-B14F-4D97-AF65-F5344CB8AC3E}">
        <p14:creationId xmlns:p14="http://schemas.microsoft.com/office/powerpoint/2010/main" val="301997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Doctor in clinic explaining report on tablet to family">
            <a:extLst>
              <a:ext uri="{FF2B5EF4-FFF2-40B4-BE49-F238E27FC236}">
                <a16:creationId xmlns:a16="http://schemas.microsoft.com/office/drawing/2014/main" id="{19D00485-821F-446C-9221-13996E9A5547}"/>
              </a:ext>
            </a:extLst>
          </p:cNvPr>
          <p:cNvPicPr>
            <a:picLocks noChangeAspect="1"/>
          </p:cNvPicPr>
          <p:nvPr/>
        </p:nvPicPr>
        <p:blipFill rotWithShape="1">
          <a:blip r:embed="rId3">
            <a:extLst>
              <a:ext uri="{28A0092B-C50C-407E-A947-70E740481C1C}">
                <a14:useLocalDpi xmlns:a14="http://schemas.microsoft.com/office/drawing/2010/main" val="0"/>
              </a:ext>
            </a:extLst>
          </a:blip>
          <a:srcRect r="23298" b="909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D0F630-5DA8-4532-8240-4D8C90E4B475}"/>
              </a:ext>
            </a:extLst>
          </p:cNvPr>
          <p:cNvSpPr>
            <a:spLocks noGrp="1"/>
          </p:cNvSpPr>
          <p:nvPr>
            <p:ph type="title"/>
          </p:nvPr>
        </p:nvSpPr>
        <p:spPr>
          <a:xfrm>
            <a:off x="371094" y="1161288"/>
            <a:ext cx="3957066" cy="1124712"/>
          </a:xfrm>
        </p:spPr>
        <p:txBody>
          <a:bodyPr anchor="b">
            <a:normAutofit/>
          </a:bodyPr>
          <a:lstStyle/>
          <a:p>
            <a:r>
              <a:rPr lang="en-US" sz="3200" dirty="0">
                <a:latin typeface="Century" panose="02040604050505020304" pitchFamily="18" charset="0"/>
              </a:rPr>
              <a:t>HIPAA: Is my data always protected?</a:t>
            </a:r>
            <a:endParaRPr lang="en-US" sz="3200" dirty="0"/>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3A052215-004B-498A-A00D-DBD8C0DFBD3B}"/>
              </a:ext>
            </a:extLst>
          </p:cNvPr>
          <p:cNvSpPr txBox="1">
            <a:spLocks noGrp="1"/>
          </p:cNvSpPr>
          <p:nvPr>
            <p:ph idx="1"/>
          </p:nvPr>
        </p:nvSpPr>
        <p:spPr>
          <a:xfrm>
            <a:off x="371094" y="2489454"/>
            <a:ext cx="4302506" cy="3207258"/>
          </a:xfrm>
          <a:prstGeom prst="rect">
            <a:avLst/>
          </a:prstGeom>
        </p:spPr>
        <p:txBody>
          <a:bodyPr anchor="t">
            <a:noAutofit/>
          </a:bodyPr>
          <a:lstStyle/>
          <a:p>
            <a:pPr marL="0" indent="0">
              <a:spcAft>
                <a:spcPts val="1200"/>
              </a:spcAft>
              <a:buNone/>
            </a:pPr>
            <a:r>
              <a:rPr lang="en-US" sz="2000" dirty="0">
                <a:latin typeface="Century" panose="02040604050505020304" pitchFamily="18" charset="0"/>
              </a:rPr>
              <a:t>No </a:t>
            </a:r>
          </a:p>
          <a:p>
            <a:pPr marL="0" indent="0">
              <a:spcAft>
                <a:spcPts val="1200"/>
              </a:spcAft>
              <a:buNone/>
            </a:pPr>
            <a:r>
              <a:rPr lang="en-US" sz="2000" dirty="0">
                <a:latin typeface="Century" panose="02040604050505020304" pitchFamily="18" charset="0"/>
              </a:rPr>
              <a:t>You may </a:t>
            </a:r>
            <a:r>
              <a:rPr lang="en-US" sz="2000" dirty="0">
                <a:solidFill>
                  <a:srgbClr val="FF0000"/>
                </a:solidFill>
                <a:latin typeface="Century" panose="02040604050505020304" pitchFamily="18" charset="0"/>
              </a:rPr>
              <a:t>*consent </a:t>
            </a:r>
            <a:r>
              <a:rPr lang="en-US" sz="2000" dirty="0">
                <a:latin typeface="Century" panose="02040604050505020304" pitchFamily="18" charset="0"/>
              </a:rPr>
              <a:t>to the disclosure of your PHI at any time</a:t>
            </a:r>
          </a:p>
          <a:p>
            <a:pPr marL="0" indent="0">
              <a:spcAft>
                <a:spcPts val="1200"/>
              </a:spcAft>
              <a:buNone/>
            </a:pPr>
            <a:r>
              <a:rPr lang="en-US" sz="2000" dirty="0">
                <a:latin typeface="Century" panose="02040604050505020304" pitchFamily="18" charset="0"/>
              </a:rPr>
              <a:t>The Privacy Rule </a:t>
            </a:r>
            <a:r>
              <a:rPr lang="en-US" sz="2000" dirty="0">
                <a:solidFill>
                  <a:srgbClr val="FF0000"/>
                </a:solidFill>
                <a:latin typeface="Century" panose="02040604050505020304" pitchFamily="18" charset="0"/>
              </a:rPr>
              <a:t>does not protect your employment records</a:t>
            </a:r>
            <a:r>
              <a:rPr lang="en-US" sz="2000" dirty="0">
                <a:latin typeface="Century" panose="02040604050505020304" pitchFamily="18" charset="0"/>
              </a:rPr>
              <a:t>, even if the information in those records is health-related </a:t>
            </a:r>
          </a:p>
          <a:p>
            <a:pPr marL="0" indent="0">
              <a:spcAft>
                <a:spcPts val="1200"/>
              </a:spcAft>
              <a:buNone/>
            </a:pPr>
            <a:r>
              <a:rPr lang="en-US" sz="2000" dirty="0">
                <a:latin typeface="Century" panose="02040604050505020304" pitchFamily="18" charset="0"/>
              </a:rPr>
              <a:t>Additionally, there are no restrictions on the use or disclosure of de-identified health information</a:t>
            </a:r>
          </a:p>
          <a:p>
            <a:pPr marL="0" indent="0">
              <a:spcAft>
                <a:spcPts val="1200"/>
              </a:spcAft>
              <a:buNone/>
            </a:pPr>
            <a:endParaRPr lang="en-US" sz="2000" dirty="0">
              <a:latin typeface="Century" panose="02040604050505020304" pitchFamily="18" charset="0"/>
            </a:endParaRPr>
          </a:p>
          <a:p>
            <a:pPr marL="0" indent="0">
              <a:spcAft>
                <a:spcPts val="1200"/>
              </a:spcAft>
              <a:buNone/>
            </a:pPr>
            <a:endParaRPr lang="en-US" sz="2000"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7574DF45-700B-4522-B3AD-9D7A9586CA12}"/>
              </a:ext>
            </a:extLst>
          </p:cNvPr>
          <p:cNvSpPr>
            <a:spLocks noGrp="1"/>
          </p:cNvSpPr>
          <p:nvPr>
            <p:ph type="sldNum" sz="quarter" idx="12"/>
          </p:nvPr>
        </p:nvSpPr>
        <p:spPr>
          <a:xfrm>
            <a:off x="9077706" y="6356350"/>
            <a:ext cx="2743200"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3A98EE3D-8CD1-4C3F-BD1C-C98C9596463C}"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AD75550-F4FC-4966-A367-BAEE6F9B8C82}"/>
              </a:ext>
            </a:extLst>
          </p:cNvPr>
          <p:cNvSpPr txBox="1"/>
          <p:nvPr/>
        </p:nvSpPr>
        <p:spPr>
          <a:xfrm>
            <a:off x="0" y="6596390"/>
            <a:ext cx="7467600" cy="26161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https://www.hhs.gov/hipaa/for-individuals/employers-health-information-workplace/index.html</a:t>
            </a:r>
          </a:p>
        </p:txBody>
      </p:sp>
      <p:sp>
        <p:nvSpPr>
          <p:cNvPr id="10" name="Speech Bubble: Oval 9">
            <a:extLst>
              <a:ext uri="{FF2B5EF4-FFF2-40B4-BE49-F238E27FC236}">
                <a16:creationId xmlns:a16="http://schemas.microsoft.com/office/drawing/2014/main" id="{815CE047-79AA-4C3D-8EE7-57C41A236036}"/>
              </a:ext>
            </a:extLst>
          </p:cNvPr>
          <p:cNvSpPr/>
          <p:nvPr/>
        </p:nvSpPr>
        <p:spPr>
          <a:xfrm>
            <a:off x="6857875" y="37971"/>
            <a:ext cx="2603754" cy="1757431"/>
          </a:xfrm>
          <a:prstGeom prst="wedgeEllipseCallout">
            <a:avLst>
              <a:gd name="adj1" fmla="val -46586"/>
              <a:gd name="adj2" fmla="val 70989"/>
            </a:avLst>
          </a:prstGeom>
          <a:solidFill>
            <a:srgbClr val="F8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panose="02040604050505020304" pitchFamily="18" charset="0"/>
                <a:ea typeface="+mn-ea"/>
                <a:cs typeface="+mn-cs"/>
              </a:rPr>
              <a:t>I think I’ll share that on my wall.</a:t>
            </a:r>
          </a:p>
        </p:txBody>
      </p:sp>
    </p:spTree>
    <p:extLst>
      <p:ext uri="{BB962C8B-B14F-4D97-AF65-F5344CB8AC3E}">
        <p14:creationId xmlns:p14="http://schemas.microsoft.com/office/powerpoint/2010/main" val="335002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75036-AB07-4E47-ABAF-93536FBB7555}"/>
              </a:ext>
            </a:extLst>
          </p:cNvPr>
          <p:cNvSpPr>
            <a:spLocks noGrp="1"/>
          </p:cNvSpPr>
          <p:nvPr>
            <p:ph type="title"/>
          </p:nvPr>
        </p:nvSpPr>
        <p:spPr>
          <a:xfrm>
            <a:off x="589559" y="856180"/>
            <a:ext cx="4828417" cy="1128068"/>
          </a:xfrm>
        </p:spPr>
        <p:txBody>
          <a:bodyPr anchor="ctr">
            <a:normAutofit fontScale="90000"/>
          </a:bodyPr>
          <a:lstStyle/>
          <a:p>
            <a:pPr algn="ctr"/>
            <a:r>
              <a:rPr lang="en-US" sz="2800" dirty="0">
                <a:latin typeface="Century" panose="02040604050505020304" pitchFamily="18" charset="0"/>
              </a:rPr>
              <a:t>The De-identification Standard under HIPAA</a:t>
            </a:r>
            <a:br>
              <a:rPr lang="en-US" sz="2800" dirty="0">
                <a:latin typeface="Century" panose="02040604050505020304" pitchFamily="18" charset="0"/>
              </a:rPr>
            </a:br>
            <a:endParaRPr lang="en-US" sz="2800" dirty="0">
              <a:latin typeface="Century" panose="02040604050505020304" pitchFamily="18" charset="0"/>
            </a:endParaRPr>
          </a:p>
        </p:txBody>
      </p:sp>
      <p:grpSp>
        <p:nvGrpSpPr>
          <p:cNvPr id="23"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4E7584-DFA3-4449-80A3-2E0DAADEDD94}"/>
              </a:ext>
            </a:extLst>
          </p:cNvPr>
          <p:cNvSpPr>
            <a:spLocks noGrp="1"/>
          </p:cNvSpPr>
          <p:nvPr>
            <p:ph idx="1"/>
          </p:nvPr>
        </p:nvSpPr>
        <p:spPr>
          <a:xfrm>
            <a:off x="159341" y="2118001"/>
            <a:ext cx="5399004" cy="4536799"/>
          </a:xfrm>
        </p:spPr>
        <p:txBody>
          <a:bodyPr numCol="2" anchor="ctr">
            <a:noAutofit/>
          </a:bodyPr>
          <a:lstStyle/>
          <a:p>
            <a:r>
              <a:rPr lang="en-US" sz="900" dirty="0">
                <a:latin typeface="Century" panose="02040604050505020304" pitchFamily="18" charset="0"/>
              </a:rPr>
              <a:t>2)(</a:t>
            </a:r>
            <a:r>
              <a:rPr lang="en-US" sz="900" dirty="0" err="1">
                <a:latin typeface="Century" panose="02040604050505020304" pitchFamily="18" charset="0"/>
              </a:rPr>
              <a:t>i</a:t>
            </a:r>
            <a:r>
              <a:rPr lang="en-US" sz="900" dirty="0">
                <a:latin typeface="Century" panose="02040604050505020304" pitchFamily="18" charset="0"/>
              </a:rPr>
              <a:t>) The following identifiers of the individual or of relatives, employers, or household members of the individual, are removed:</a:t>
            </a:r>
          </a:p>
          <a:p>
            <a:r>
              <a:rPr lang="en-US" sz="900" dirty="0">
                <a:latin typeface="Century" panose="02040604050505020304" pitchFamily="18" charset="0"/>
              </a:rPr>
              <a:t>(A) Names</a:t>
            </a:r>
          </a:p>
          <a:p>
            <a:r>
              <a:rPr lang="en-US" sz="900" dirty="0">
                <a:latin typeface="Century" panose="02040604050505020304" pitchFamily="18" charset="0"/>
              </a:rPr>
              <a:t>(B) All geographic subdivisions smaller than a state, including street address, city, county, precinct, ZIP code, and their equivalent geocodes, except for the initial three digits of the ZIP code if, according to the current publicly available data from the Bureau of the Census: (1) The geographic unit formed by combining all ZIP codes with the same three initial digits contains more than 20,000 people; and (2) The initial three digits of a ZIP code for all such geographic units containing 20,000 or fewer people is changed to 000</a:t>
            </a:r>
          </a:p>
          <a:p>
            <a:r>
              <a:rPr lang="en-US" sz="900" dirty="0">
                <a:latin typeface="Century" panose="02040604050505020304" pitchFamily="18" charset="0"/>
              </a:rPr>
              <a:t>(C) All elements of dates (except year) for dates that are directly related to an individual, including birth date, admission date, discharge date, death date, and all ages over 89 and all elements of dates (including year) indicative of such age, except that such ages and elements may be aggregated into a single category of age 90 or older</a:t>
            </a:r>
          </a:p>
          <a:p>
            <a:r>
              <a:rPr lang="en-US" sz="900" dirty="0">
                <a:latin typeface="Century" panose="02040604050505020304" pitchFamily="18" charset="0"/>
              </a:rPr>
              <a:t>(D) Telephone numbers</a:t>
            </a:r>
          </a:p>
          <a:p>
            <a:r>
              <a:rPr lang="en-US" sz="900" dirty="0">
                <a:latin typeface="Century" panose="02040604050505020304" pitchFamily="18" charset="0"/>
              </a:rPr>
              <a:t>(L) Vehicle identifiers and serial numbers, including license plate numbers</a:t>
            </a:r>
          </a:p>
          <a:p>
            <a:r>
              <a:rPr lang="en-US" sz="900" dirty="0">
                <a:latin typeface="Century" panose="02040604050505020304" pitchFamily="18" charset="0"/>
              </a:rPr>
              <a:t>(E) Fax numbers</a:t>
            </a:r>
          </a:p>
          <a:p>
            <a:r>
              <a:rPr lang="en-US" sz="900" dirty="0">
                <a:latin typeface="Century" panose="02040604050505020304" pitchFamily="18" charset="0"/>
              </a:rPr>
              <a:t>(M) Device identifiers and serial numbers</a:t>
            </a:r>
          </a:p>
          <a:p>
            <a:r>
              <a:rPr lang="en-US" sz="900" dirty="0">
                <a:latin typeface="Century" panose="02040604050505020304" pitchFamily="18" charset="0"/>
              </a:rPr>
              <a:t>(F) Email addresses</a:t>
            </a:r>
          </a:p>
          <a:p>
            <a:r>
              <a:rPr lang="en-US" sz="900" dirty="0">
                <a:latin typeface="Century" panose="02040604050505020304" pitchFamily="18" charset="0"/>
              </a:rPr>
              <a:t>(N) Web Universal Resource Locators (URLs)</a:t>
            </a:r>
          </a:p>
          <a:p>
            <a:r>
              <a:rPr lang="en-US" sz="900" dirty="0">
                <a:latin typeface="Century" panose="02040604050505020304" pitchFamily="18" charset="0"/>
              </a:rPr>
              <a:t>(G) Social security numbers</a:t>
            </a:r>
          </a:p>
          <a:p>
            <a:r>
              <a:rPr lang="en-US" sz="900" dirty="0">
                <a:latin typeface="Century" panose="02040604050505020304" pitchFamily="18" charset="0"/>
              </a:rPr>
              <a:t>(O) Internet Protocol (IP) addresses</a:t>
            </a:r>
          </a:p>
          <a:p>
            <a:r>
              <a:rPr lang="en-US" sz="900" dirty="0">
                <a:latin typeface="Century" panose="02040604050505020304" pitchFamily="18" charset="0"/>
              </a:rPr>
              <a:t>(H) Medical record numbers</a:t>
            </a:r>
          </a:p>
          <a:p>
            <a:r>
              <a:rPr lang="en-US" sz="900" dirty="0">
                <a:latin typeface="Century" panose="02040604050505020304" pitchFamily="18" charset="0"/>
              </a:rPr>
              <a:t>(P) Biometric identifiers, including finger and voice prints</a:t>
            </a:r>
          </a:p>
          <a:p>
            <a:r>
              <a:rPr lang="en-US" sz="900" dirty="0">
                <a:latin typeface="Century" panose="02040604050505020304" pitchFamily="18" charset="0"/>
              </a:rPr>
              <a:t>(I) Health plan beneficiary numbers</a:t>
            </a:r>
          </a:p>
          <a:p>
            <a:r>
              <a:rPr lang="en-US" sz="900" dirty="0">
                <a:latin typeface="Century" panose="02040604050505020304" pitchFamily="18" charset="0"/>
              </a:rPr>
              <a:t>(Q) Full-face photographs and any comparable images</a:t>
            </a:r>
          </a:p>
          <a:p>
            <a:r>
              <a:rPr lang="en-US" sz="900" dirty="0">
                <a:latin typeface="Century" panose="02040604050505020304" pitchFamily="18" charset="0"/>
              </a:rPr>
              <a:t>(J) Account numbers</a:t>
            </a:r>
          </a:p>
          <a:p>
            <a:r>
              <a:rPr lang="en-US" sz="900" dirty="0">
                <a:latin typeface="Century" panose="02040604050505020304" pitchFamily="18" charset="0"/>
              </a:rPr>
              <a:t>(R) Any other unique identifying number, characteristic, or code, except as permitted by paragraph (c) of this section [Paragraph (c) is presented below in the section “Re-identification”]; and</a:t>
            </a:r>
          </a:p>
          <a:p>
            <a:r>
              <a:rPr lang="en-US" sz="900" dirty="0">
                <a:latin typeface="Century" panose="02040604050505020304" pitchFamily="18" charset="0"/>
              </a:rPr>
              <a:t>(K) Certificate/license numbers</a:t>
            </a:r>
          </a:p>
          <a:p>
            <a:endParaRPr lang="en-US" sz="900" dirty="0">
              <a:latin typeface="Century" panose="02040604050505020304" pitchFamily="18" charset="0"/>
            </a:endParaRPr>
          </a:p>
        </p:txBody>
      </p:sp>
      <p:sp>
        <p:nvSpPr>
          <p:cNvPr id="29" name="Rectangle 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7CC4D8-38C7-4343-AC15-1F6E39EF22E2}"/>
              </a:ext>
            </a:extLst>
          </p:cNvPr>
          <p:cNvPicPr>
            <a:picLocks noChangeAspect="1"/>
          </p:cNvPicPr>
          <p:nvPr/>
        </p:nvPicPr>
        <p:blipFill rotWithShape="1">
          <a:blip r:embed="rId3"/>
          <a:srcRect l="-996" t="-439" r="-1313" b="-2347"/>
          <a:stretch/>
        </p:blipFill>
        <p:spPr>
          <a:xfrm>
            <a:off x="5815229" y="965200"/>
            <a:ext cx="5841105" cy="4754880"/>
          </a:xfrm>
          <a:prstGeom prst="rect">
            <a:avLst/>
          </a:prstGeom>
        </p:spPr>
      </p:pic>
      <p:sp>
        <p:nvSpPr>
          <p:cNvPr id="4" name="Slide Number Placeholder 3">
            <a:extLst>
              <a:ext uri="{FF2B5EF4-FFF2-40B4-BE49-F238E27FC236}">
                <a16:creationId xmlns:a16="http://schemas.microsoft.com/office/drawing/2014/main" id="{37EDB59C-DD7E-4AA5-A8B4-623B5E4E9DC5}"/>
              </a:ext>
            </a:extLst>
          </p:cNvPr>
          <p:cNvSpPr>
            <a:spLocks noGrp="1"/>
          </p:cNvSpPr>
          <p:nvPr>
            <p:ph type="sldNum" sz="quarter" idx="12"/>
          </p:nvPr>
        </p:nvSpPr>
        <p:spPr>
          <a:xfrm>
            <a:off x="9385070" y="6492240"/>
            <a:ext cx="1055716" cy="365125"/>
          </a:xfrm>
        </p:spPr>
        <p:txBody>
          <a:bodyPr>
            <a:normAutofit/>
          </a:bodyPr>
          <a:lstStyle/>
          <a:p>
            <a:pPr>
              <a:spcAft>
                <a:spcPts val="600"/>
              </a:spcAft>
            </a:pPr>
            <a:fld id="{3A98EE3D-8CD1-4C3F-BD1C-C98C9596463C}" type="slidenum">
              <a:rPr lang="en-US"/>
              <a:pPr>
                <a:spcAft>
                  <a:spcPts val="600"/>
                </a:spcAft>
              </a:pPr>
              <a:t>24</a:t>
            </a:fld>
            <a:endParaRPr lang="en-US"/>
          </a:p>
        </p:txBody>
      </p:sp>
    </p:spTree>
    <p:extLst>
      <p:ext uri="{BB962C8B-B14F-4D97-AF65-F5344CB8AC3E}">
        <p14:creationId xmlns:p14="http://schemas.microsoft.com/office/powerpoint/2010/main" val="272536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500"/>
                                        <p:tgtEl>
                                          <p:spTgt spid="3">
                                            <p:txEl>
                                              <p:pRg st="11" end="11"/>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fade">
                                      <p:cBhvr>
                                        <p:cTn id="55" dur="500"/>
                                        <p:tgtEl>
                                          <p:spTgt spid="3">
                                            <p:txEl>
                                              <p:pRg st="12" end="12"/>
                                            </p:tx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fade">
                                      <p:cBhvr>
                                        <p:cTn id="59" dur="500"/>
                                        <p:tgtEl>
                                          <p:spTgt spid="3">
                                            <p:txEl>
                                              <p:pRg st="13" end="13"/>
                                            </p:tx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Effect transition="in" filter="fade">
                                      <p:cBhvr>
                                        <p:cTn id="63" dur="500"/>
                                        <p:tgtEl>
                                          <p:spTgt spid="3">
                                            <p:txEl>
                                              <p:pRg st="14" end="14"/>
                                            </p:tx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animEffect transition="in" filter="fade">
                                      <p:cBhvr>
                                        <p:cTn id="67" dur="500"/>
                                        <p:tgtEl>
                                          <p:spTgt spid="3">
                                            <p:txEl>
                                              <p:pRg st="15" end="15"/>
                                            </p:tx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animEffect transition="in" filter="fade">
                                      <p:cBhvr>
                                        <p:cTn id="71" dur="500"/>
                                        <p:tgtEl>
                                          <p:spTgt spid="3">
                                            <p:txEl>
                                              <p:pRg st="16" end="16"/>
                                            </p:tx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animEffect transition="in" filter="fade">
                                      <p:cBhvr>
                                        <p:cTn id="75" dur="500"/>
                                        <p:tgtEl>
                                          <p:spTgt spid="3">
                                            <p:txEl>
                                              <p:pRg st="17" end="17"/>
                                            </p:tx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3">
                                            <p:txEl>
                                              <p:pRg st="18" end="18"/>
                                            </p:txEl>
                                          </p:spTgt>
                                        </p:tgtEl>
                                        <p:attrNameLst>
                                          <p:attrName>style.visibility</p:attrName>
                                        </p:attrNameLst>
                                      </p:cBhvr>
                                      <p:to>
                                        <p:strVal val="visible"/>
                                      </p:to>
                                    </p:set>
                                    <p:animEffect transition="in" filter="fade">
                                      <p:cBhvr>
                                        <p:cTn id="79"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Laptop">
            <a:extLst>
              <a:ext uri="{FF2B5EF4-FFF2-40B4-BE49-F238E27FC236}">
                <a16:creationId xmlns:a16="http://schemas.microsoft.com/office/drawing/2014/main" id="{82D3071E-BBFC-4E0F-8723-A4C43E0930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2698" y="1371446"/>
            <a:ext cx="4549824" cy="4549824"/>
          </a:xfrm>
          <a:prstGeom prst="rect">
            <a:avLst/>
          </a:prstGeom>
        </p:spPr>
      </p:pic>
      <p:sp>
        <p:nvSpPr>
          <p:cNvPr id="2" name="Title 1">
            <a:extLst>
              <a:ext uri="{FF2B5EF4-FFF2-40B4-BE49-F238E27FC236}">
                <a16:creationId xmlns:a16="http://schemas.microsoft.com/office/drawing/2014/main" id="{F846628F-B4AD-4ADB-B0D4-3EB50029662F}"/>
              </a:ext>
            </a:extLst>
          </p:cNvPr>
          <p:cNvSpPr>
            <a:spLocks noGrp="1"/>
          </p:cNvSpPr>
          <p:nvPr>
            <p:ph type="title"/>
          </p:nvPr>
        </p:nvSpPr>
        <p:spPr>
          <a:xfrm>
            <a:off x="838200" y="288984"/>
            <a:ext cx="10515600" cy="941388"/>
          </a:xfrm>
        </p:spPr>
        <p:txBody>
          <a:bodyPr/>
          <a:lstStyle/>
          <a:p>
            <a:pPr algn="ctr"/>
            <a:r>
              <a:rPr lang="en-US" dirty="0">
                <a:latin typeface="Century" panose="02040604050505020304" pitchFamily="18" charset="0"/>
              </a:rPr>
              <a:t>Employee privacy… do we have any?</a:t>
            </a:r>
          </a:p>
        </p:txBody>
      </p:sp>
      <p:sp>
        <p:nvSpPr>
          <p:cNvPr id="3" name="Content Placeholder 2">
            <a:extLst>
              <a:ext uri="{FF2B5EF4-FFF2-40B4-BE49-F238E27FC236}">
                <a16:creationId xmlns:a16="http://schemas.microsoft.com/office/drawing/2014/main" id="{5F94E152-6734-4142-AEA4-78722A846827}"/>
              </a:ext>
            </a:extLst>
          </p:cNvPr>
          <p:cNvSpPr>
            <a:spLocks noGrp="1"/>
          </p:cNvSpPr>
          <p:nvPr>
            <p:ph idx="1"/>
          </p:nvPr>
        </p:nvSpPr>
        <p:spPr>
          <a:xfrm>
            <a:off x="558800" y="1281082"/>
            <a:ext cx="7289800" cy="5075268"/>
          </a:xfrm>
        </p:spPr>
        <p:txBody>
          <a:bodyPr>
            <a:noAutofit/>
          </a:bodyPr>
          <a:lstStyle/>
          <a:p>
            <a:pPr>
              <a:spcBef>
                <a:spcPts val="600"/>
              </a:spcBef>
              <a:spcAft>
                <a:spcPts val="600"/>
              </a:spcAft>
            </a:pPr>
            <a:r>
              <a:rPr lang="en-US" sz="2400" b="1" dirty="0">
                <a:solidFill>
                  <a:srgbClr val="FF0000"/>
                </a:solidFill>
                <a:latin typeface="Century" panose="02040604050505020304" pitchFamily="18" charset="0"/>
              </a:rPr>
              <a:t>Yes, but </a:t>
            </a:r>
            <a:r>
              <a:rPr lang="en-US" sz="2400" dirty="0">
                <a:latin typeface="Century" panose="02040604050505020304" pitchFamily="18" charset="0"/>
              </a:rPr>
              <a:t>employees can expect less privacy than in their personal lives</a:t>
            </a:r>
          </a:p>
          <a:p>
            <a:pPr>
              <a:spcBef>
                <a:spcPts val="600"/>
              </a:spcBef>
              <a:spcAft>
                <a:spcPts val="600"/>
              </a:spcAft>
            </a:pPr>
            <a:r>
              <a:rPr lang="en-US" sz="2400" dirty="0">
                <a:latin typeface="Century" panose="02040604050505020304" pitchFamily="18" charset="0"/>
              </a:rPr>
              <a:t>Courts have found that the (physical) employee workspace can be searched</a:t>
            </a:r>
          </a:p>
          <a:p>
            <a:pPr lvl="1">
              <a:spcBef>
                <a:spcPts val="600"/>
              </a:spcBef>
              <a:spcAft>
                <a:spcPts val="600"/>
              </a:spcAft>
            </a:pPr>
            <a:r>
              <a:rPr lang="en-US" dirty="0">
                <a:latin typeface="Century" panose="02040604050505020304" pitchFamily="18" charset="0"/>
              </a:rPr>
              <a:t>Phone calls to/from work phones</a:t>
            </a:r>
          </a:p>
          <a:p>
            <a:pPr>
              <a:spcBef>
                <a:spcPts val="600"/>
              </a:spcBef>
              <a:spcAft>
                <a:spcPts val="600"/>
              </a:spcAft>
            </a:pPr>
            <a:r>
              <a:rPr lang="en-US" sz="2400" dirty="0">
                <a:latin typeface="Century" panose="02040604050505020304" pitchFamily="18" charset="0"/>
              </a:rPr>
              <a:t>Computers provided by the employer are also subject to search:</a:t>
            </a:r>
          </a:p>
          <a:p>
            <a:pPr lvl="1">
              <a:spcBef>
                <a:spcPts val="600"/>
              </a:spcBef>
              <a:spcAft>
                <a:spcPts val="600"/>
              </a:spcAft>
            </a:pPr>
            <a:r>
              <a:rPr lang="en-US" dirty="0">
                <a:latin typeface="Century" panose="02040604050505020304" pitchFamily="18" charset="0"/>
              </a:rPr>
              <a:t>Email contents sent to/from work email addresses</a:t>
            </a:r>
          </a:p>
          <a:p>
            <a:pPr lvl="1">
              <a:spcBef>
                <a:spcPts val="600"/>
              </a:spcBef>
              <a:spcAft>
                <a:spcPts val="600"/>
              </a:spcAft>
            </a:pPr>
            <a:r>
              <a:rPr lang="en-US" dirty="0">
                <a:latin typeface="Century" panose="02040604050505020304" pitchFamily="18" charset="0"/>
              </a:rPr>
              <a:t>Files saved to the computer</a:t>
            </a:r>
          </a:p>
          <a:p>
            <a:pPr lvl="1">
              <a:spcBef>
                <a:spcPts val="600"/>
              </a:spcBef>
              <a:spcAft>
                <a:spcPts val="600"/>
              </a:spcAft>
            </a:pPr>
            <a:r>
              <a:rPr lang="en-US" dirty="0">
                <a:solidFill>
                  <a:srgbClr val="FF0000"/>
                </a:solidFill>
                <a:latin typeface="Century" panose="02040604050505020304" pitchFamily="18" charset="0"/>
              </a:rPr>
              <a:t>Monitoring activity on the device*</a:t>
            </a:r>
          </a:p>
        </p:txBody>
      </p:sp>
      <p:sp>
        <p:nvSpPr>
          <p:cNvPr id="4" name="Slide Number Placeholder 3">
            <a:extLst>
              <a:ext uri="{FF2B5EF4-FFF2-40B4-BE49-F238E27FC236}">
                <a16:creationId xmlns:a16="http://schemas.microsoft.com/office/drawing/2014/main" id="{7CEEB652-A3ED-4F4F-87B4-15489BAF7FDE}"/>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12" name="Rectangle 11">
            <a:extLst>
              <a:ext uri="{FF2B5EF4-FFF2-40B4-BE49-F238E27FC236}">
                <a16:creationId xmlns:a16="http://schemas.microsoft.com/office/drawing/2014/main" id="{7F7A972B-8956-4785-AAB0-B25D393985F3}"/>
              </a:ext>
            </a:extLst>
          </p:cNvPr>
          <p:cNvSpPr/>
          <p:nvPr/>
        </p:nvSpPr>
        <p:spPr>
          <a:xfrm>
            <a:off x="8470900" y="2641600"/>
            <a:ext cx="2641600" cy="1612900"/>
          </a:xfrm>
          <a:prstGeom prst="rect">
            <a:avLst/>
          </a:prstGeom>
          <a:solidFill>
            <a:srgbClr val="00FF00">
              <a:alpha val="43922"/>
            </a:srgbClr>
          </a:solidFill>
          <a:ln>
            <a:solidFill>
              <a:srgbClr val="00FF00"/>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850813-2061-42C0-A459-F8EF684AF3C2}"/>
              </a:ext>
            </a:extLst>
          </p:cNvPr>
          <p:cNvSpPr txBox="1"/>
          <p:nvPr/>
        </p:nvSpPr>
        <p:spPr>
          <a:xfrm>
            <a:off x="8953269" y="2828835"/>
            <a:ext cx="1708681" cy="1200329"/>
          </a:xfrm>
          <a:prstGeom prst="rect">
            <a:avLst/>
          </a:prstGeom>
          <a:noFill/>
        </p:spPr>
        <p:txBody>
          <a:bodyPr wrap="square" rtlCol="0">
            <a:spAutoFit/>
          </a:bodyPr>
          <a:lstStyle/>
          <a:p>
            <a:pPr algn="ctr"/>
            <a:r>
              <a:rPr lang="en-US" sz="2400" dirty="0">
                <a:latin typeface="Century" panose="02040604050505020304" pitchFamily="18" charset="0"/>
              </a:rPr>
              <a:t>*More on this in a minute</a:t>
            </a:r>
          </a:p>
        </p:txBody>
      </p:sp>
    </p:spTree>
    <p:extLst>
      <p:ext uri="{BB962C8B-B14F-4D97-AF65-F5344CB8AC3E}">
        <p14:creationId xmlns:p14="http://schemas.microsoft.com/office/powerpoint/2010/main" val="137766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randombar(horizontal)">
                                      <p:cBhvr>
                                        <p:cTn id="45" dur="1000"/>
                                        <p:tgtEl>
                                          <p:spTgt spid="12"/>
                                        </p:tgtEl>
                                      </p:cBhvr>
                                    </p:animEffect>
                                  </p:childTnLst>
                                </p:cTn>
                              </p:par>
                              <p:par>
                                <p:cTn id="46" presetID="14" presetClass="entr" presetSubtype="10" fill="hold" grpId="0" nodeType="withEffect">
                                  <p:stCondLst>
                                    <p:cond delay="500"/>
                                  </p:stCondLst>
                                  <p:childTnLst>
                                    <p:set>
                                      <p:cBhvr>
                                        <p:cTn id="47" dur="1" fill="hold">
                                          <p:stCondLst>
                                            <p:cond delay="0"/>
                                          </p:stCondLst>
                                        </p:cTn>
                                        <p:tgtEl>
                                          <p:spTgt spid="5"/>
                                        </p:tgtEl>
                                        <p:attrNameLst>
                                          <p:attrName>style.visibility</p:attrName>
                                        </p:attrNameLst>
                                      </p:cBhvr>
                                      <p:to>
                                        <p:strVal val="visible"/>
                                      </p:to>
                                    </p:set>
                                    <p:animEffect transition="in" filter="randombar(horizontal)">
                                      <p:cBhvr>
                                        <p:cTn id="4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9F103-27FA-4AF4-BF26-2512B0354CC2}"/>
              </a:ext>
            </a:extLst>
          </p:cNvPr>
          <p:cNvSpPr>
            <a:spLocks noGrp="1"/>
          </p:cNvSpPr>
          <p:nvPr>
            <p:ph type="title"/>
          </p:nvPr>
        </p:nvSpPr>
        <p:spPr/>
        <p:txBody>
          <a:bodyPr/>
          <a:lstStyle/>
          <a:p>
            <a:pPr algn="ctr"/>
            <a:r>
              <a:rPr lang="en-US" dirty="0">
                <a:latin typeface="Century" panose="02040604050505020304" pitchFamily="18" charset="0"/>
              </a:rPr>
              <a:t>Common employee privacy concerns</a:t>
            </a:r>
          </a:p>
        </p:txBody>
      </p:sp>
      <p:sp>
        <p:nvSpPr>
          <p:cNvPr id="3" name="Slide Number Placeholder 2">
            <a:extLst>
              <a:ext uri="{FF2B5EF4-FFF2-40B4-BE49-F238E27FC236}">
                <a16:creationId xmlns:a16="http://schemas.microsoft.com/office/drawing/2014/main" id="{E5FE3CA9-F089-409E-9F68-CBB6EB5A7D03}"/>
              </a:ext>
            </a:extLst>
          </p:cNvPr>
          <p:cNvSpPr>
            <a:spLocks noGrp="1"/>
          </p:cNvSpPr>
          <p:nvPr>
            <p:ph type="sldNum" sz="quarter" idx="12"/>
          </p:nvPr>
        </p:nvSpPr>
        <p:spPr/>
        <p:txBody>
          <a:bodyPr/>
          <a:lstStyle/>
          <a:p>
            <a:fld id="{3A98EE3D-8CD1-4C3F-BD1C-C98C9596463C}" type="slidenum">
              <a:rPr lang="en-US" smtClean="0"/>
              <a:t>26</a:t>
            </a:fld>
            <a:endParaRPr lang="en-US" dirty="0"/>
          </a:p>
        </p:txBody>
      </p:sp>
      <p:grpSp>
        <p:nvGrpSpPr>
          <p:cNvPr id="35" name="Group 34">
            <a:extLst>
              <a:ext uri="{FF2B5EF4-FFF2-40B4-BE49-F238E27FC236}">
                <a16:creationId xmlns:a16="http://schemas.microsoft.com/office/drawing/2014/main" id="{7649D3C5-F0FF-4F96-9E0C-5852AB216BCA}"/>
              </a:ext>
            </a:extLst>
          </p:cNvPr>
          <p:cNvGrpSpPr/>
          <p:nvPr/>
        </p:nvGrpSpPr>
        <p:grpSpPr>
          <a:xfrm>
            <a:off x="5080597" y="2057132"/>
            <a:ext cx="1585607" cy="2467651"/>
            <a:chOff x="2906950" y="2187761"/>
            <a:chExt cx="1585607" cy="2467651"/>
          </a:xfrm>
        </p:grpSpPr>
        <p:sp>
          <p:nvSpPr>
            <p:cNvPr id="14" name="TextBox 13">
              <a:extLst>
                <a:ext uri="{FF2B5EF4-FFF2-40B4-BE49-F238E27FC236}">
                  <a16:creationId xmlns:a16="http://schemas.microsoft.com/office/drawing/2014/main" id="{9CCBE934-2BCE-4745-9DC4-7962EA6FDA4C}"/>
                </a:ext>
              </a:extLst>
            </p:cNvPr>
            <p:cNvSpPr txBox="1"/>
            <p:nvPr/>
          </p:nvSpPr>
          <p:spPr>
            <a:xfrm>
              <a:off x="2906950" y="3732082"/>
              <a:ext cx="1585607" cy="923330"/>
            </a:xfrm>
            <a:prstGeom prst="rect">
              <a:avLst/>
            </a:prstGeom>
            <a:noFill/>
          </p:spPr>
          <p:txBody>
            <a:bodyPr wrap="square" rtlCol="0">
              <a:spAutoFit/>
            </a:bodyPr>
            <a:lstStyle/>
            <a:p>
              <a:pPr algn="ctr"/>
              <a:r>
                <a:rPr lang="en-US" dirty="0">
                  <a:latin typeface="Century" panose="02040604050505020304" pitchFamily="18" charset="0"/>
                </a:rPr>
                <a:t>Improving operational productivity</a:t>
              </a:r>
            </a:p>
          </p:txBody>
        </p:sp>
        <p:pic>
          <p:nvPicPr>
            <p:cNvPr id="13" name="Graphic 12" descr="Business Growth">
              <a:extLst>
                <a:ext uri="{FF2B5EF4-FFF2-40B4-BE49-F238E27FC236}">
                  <a16:creationId xmlns:a16="http://schemas.microsoft.com/office/drawing/2014/main" id="{A0084026-29E7-4322-9019-660AE7F4CF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8233" y="2187761"/>
              <a:ext cx="1463040" cy="1463040"/>
            </a:xfrm>
            <a:prstGeom prst="rect">
              <a:avLst/>
            </a:prstGeom>
          </p:spPr>
        </p:pic>
      </p:grpSp>
      <p:grpSp>
        <p:nvGrpSpPr>
          <p:cNvPr id="38" name="Group 37">
            <a:extLst>
              <a:ext uri="{FF2B5EF4-FFF2-40B4-BE49-F238E27FC236}">
                <a16:creationId xmlns:a16="http://schemas.microsoft.com/office/drawing/2014/main" id="{205849AE-4D7E-4FE8-B3DC-ACAB23220473}"/>
              </a:ext>
            </a:extLst>
          </p:cNvPr>
          <p:cNvGrpSpPr/>
          <p:nvPr/>
        </p:nvGrpSpPr>
        <p:grpSpPr>
          <a:xfrm>
            <a:off x="2933545" y="2057132"/>
            <a:ext cx="1463040" cy="2190652"/>
            <a:chOff x="625490" y="2187761"/>
            <a:chExt cx="1463040" cy="2190652"/>
          </a:xfrm>
        </p:grpSpPr>
        <p:sp>
          <p:nvSpPr>
            <p:cNvPr id="22" name="TextBox 21">
              <a:extLst>
                <a:ext uri="{FF2B5EF4-FFF2-40B4-BE49-F238E27FC236}">
                  <a16:creationId xmlns:a16="http://schemas.microsoft.com/office/drawing/2014/main" id="{BEDE833B-F7B8-465F-A93F-9A4F1605F2DD}"/>
                </a:ext>
              </a:extLst>
            </p:cNvPr>
            <p:cNvSpPr txBox="1"/>
            <p:nvPr/>
          </p:nvSpPr>
          <p:spPr>
            <a:xfrm>
              <a:off x="659861" y="3732082"/>
              <a:ext cx="1394298" cy="646331"/>
            </a:xfrm>
            <a:prstGeom prst="rect">
              <a:avLst/>
            </a:prstGeom>
            <a:noFill/>
          </p:spPr>
          <p:txBody>
            <a:bodyPr wrap="square" rtlCol="0">
              <a:spAutoFit/>
            </a:bodyPr>
            <a:lstStyle/>
            <a:p>
              <a:pPr algn="ctr"/>
              <a:r>
                <a:rPr lang="en-US" dirty="0">
                  <a:latin typeface="Century" panose="02040604050505020304" pitchFamily="18" charset="0"/>
                </a:rPr>
                <a:t>Workplace monitoring</a:t>
              </a:r>
            </a:p>
          </p:txBody>
        </p:sp>
        <p:pic>
          <p:nvPicPr>
            <p:cNvPr id="24" name="Graphic 23" descr="Eye">
              <a:extLst>
                <a:ext uri="{FF2B5EF4-FFF2-40B4-BE49-F238E27FC236}">
                  <a16:creationId xmlns:a16="http://schemas.microsoft.com/office/drawing/2014/main" id="{3C4356E8-B8CD-48F2-95D5-6BB0C30174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490" y="2187761"/>
              <a:ext cx="1463040" cy="1463040"/>
            </a:xfrm>
            <a:prstGeom prst="rect">
              <a:avLst/>
            </a:prstGeom>
          </p:spPr>
        </p:pic>
      </p:grpSp>
      <p:grpSp>
        <p:nvGrpSpPr>
          <p:cNvPr id="34" name="Group 33">
            <a:extLst>
              <a:ext uri="{FF2B5EF4-FFF2-40B4-BE49-F238E27FC236}">
                <a16:creationId xmlns:a16="http://schemas.microsoft.com/office/drawing/2014/main" id="{517ADF2B-7486-4D78-B96E-286CABAB7324}"/>
              </a:ext>
            </a:extLst>
          </p:cNvPr>
          <p:cNvGrpSpPr/>
          <p:nvPr/>
        </p:nvGrpSpPr>
        <p:grpSpPr>
          <a:xfrm>
            <a:off x="602316" y="2057132"/>
            <a:ext cx="1647217" cy="2190652"/>
            <a:chOff x="5278874" y="2187761"/>
            <a:chExt cx="1647217" cy="2190652"/>
          </a:xfrm>
        </p:grpSpPr>
        <p:sp>
          <p:nvSpPr>
            <p:cNvPr id="20" name="TextBox 19">
              <a:extLst>
                <a:ext uri="{FF2B5EF4-FFF2-40B4-BE49-F238E27FC236}">
                  <a16:creationId xmlns:a16="http://schemas.microsoft.com/office/drawing/2014/main" id="{38A8C168-6D56-4A7B-BA86-5736C16BF780}"/>
                </a:ext>
              </a:extLst>
            </p:cNvPr>
            <p:cNvSpPr txBox="1"/>
            <p:nvPr/>
          </p:nvSpPr>
          <p:spPr>
            <a:xfrm>
              <a:off x="5278874" y="3732082"/>
              <a:ext cx="1647217" cy="646331"/>
            </a:xfrm>
            <a:prstGeom prst="rect">
              <a:avLst/>
            </a:prstGeom>
            <a:noFill/>
          </p:spPr>
          <p:txBody>
            <a:bodyPr wrap="square" rtlCol="0">
              <a:spAutoFit/>
            </a:bodyPr>
            <a:lstStyle/>
            <a:p>
              <a:pPr algn="ctr"/>
              <a:r>
                <a:rPr lang="en-US" dirty="0">
                  <a:latin typeface="Century" panose="02040604050505020304" pitchFamily="18" charset="0"/>
                </a:rPr>
                <a:t>Biometric access control</a:t>
              </a:r>
            </a:p>
          </p:txBody>
        </p:sp>
        <p:pic>
          <p:nvPicPr>
            <p:cNvPr id="26" name="Graphic 25" descr="Lock">
              <a:extLst>
                <a:ext uri="{FF2B5EF4-FFF2-40B4-BE49-F238E27FC236}">
                  <a16:creationId xmlns:a16="http://schemas.microsoft.com/office/drawing/2014/main" id="{9E5DA8ED-A054-4C23-BB8D-67F9C411A9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70962" y="2187761"/>
              <a:ext cx="1463040" cy="1463040"/>
            </a:xfrm>
            <a:prstGeom prst="rect">
              <a:avLst/>
            </a:prstGeom>
          </p:spPr>
        </p:pic>
      </p:grpSp>
      <p:grpSp>
        <p:nvGrpSpPr>
          <p:cNvPr id="33" name="Group 32">
            <a:extLst>
              <a:ext uri="{FF2B5EF4-FFF2-40B4-BE49-F238E27FC236}">
                <a16:creationId xmlns:a16="http://schemas.microsoft.com/office/drawing/2014/main" id="{D4E618F4-79CE-4DD5-8AAC-708FC7F3240E}"/>
              </a:ext>
            </a:extLst>
          </p:cNvPr>
          <p:cNvGrpSpPr/>
          <p:nvPr/>
        </p:nvGrpSpPr>
        <p:grpSpPr>
          <a:xfrm>
            <a:off x="7350215" y="2057132"/>
            <a:ext cx="1919591" cy="2190652"/>
            <a:chOff x="7261455" y="2187761"/>
            <a:chExt cx="1919591" cy="2190652"/>
          </a:xfrm>
        </p:grpSpPr>
        <p:sp>
          <p:nvSpPr>
            <p:cNvPr id="18" name="TextBox 17">
              <a:extLst>
                <a:ext uri="{FF2B5EF4-FFF2-40B4-BE49-F238E27FC236}">
                  <a16:creationId xmlns:a16="http://schemas.microsoft.com/office/drawing/2014/main" id="{9E4E8537-455A-41B7-BBAD-2448547F9FD5}"/>
                </a:ext>
              </a:extLst>
            </p:cNvPr>
            <p:cNvSpPr txBox="1"/>
            <p:nvPr/>
          </p:nvSpPr>
          <p:spPr>
            <a:xfrm>
              <a:off x="7261455" y="3732082"/>
              <a:ext cx="1919591" cy="646331"/>
            </a:xfrm>
            <a:prstGeom prst="rect">
              <a:avLst/>
            </a:prstGeom>
            <a:noFill/>
          </p:spPr>
          <p:txBody>
            <a:bodyPr wrap="square" rtlCol="0">
              <a:spAutoFit/>
            </a:bodyPr>
            <a:lstStyle/>
            <a:p>
              <a:pPr algn="ctr"/>
              <a:r>
                <a:rPr lang="en-US" dirty="0">
                  <a:latin typeface="Century" panose="02040604050505020304" pitchFamily="18" charset="0"/>
                </a:rPr>
                <a:t>“Automated” decision-making</a:t>
              </a:r>
            </a:p>
          </p:txBody>
        </p:sp>
        <p:pic>
          <p:nvPicPr>
            <p:cNvPr id="28" name="Graphic 27" descr="Robot">
              <a:extLst>
                <a:ext uri="{FF2B5EF4-FFF2-40B4-BE49-F238E27FC236}">
                  <a16:creationId xmlns:a16="http://schemas.microsoft.com/office/drawing/2014/main" id="{4266E45C-CC17-4F86-A4F0-DC4FFB30AD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9730" y="2187761"/>
              <a:ext cx="1463040" cy="1463040"/>
            </a:xfrm>
            <a:prstGeom prst="rect">
              <a:avLst/>
            </a:prstGeom>
          </p:spPr>
        </p:pic>
      </p:grpSp>
      <p:grpSp>
        <p:nvGrpSpPr>
          <p:cNvPr id="32" name="Group 31">
            <a:extLst>
              <a:ext uri="{FF2B5EF4-FFF2-40B4-BE49-F238E27FC236}">
                <a16:creationId xmlns:a16="http://schemas.microsoft.com/office/drawing/2014/main" id="{B0F53E5A-1493-4D1C-B65E-21DE2B40AA85}"/>
              </a:ext>
            </a:extLst>
          </p:cNvPr>
          <p:cNvGrpSpPr/>
          <p:nvPr/>
        </p:nvGrpSpPr>
        <p:grpSpPr>
          <a:xfrm>
            <a:off x="9953817" y="2057132"/>
            <a:ext cx="1635867" cy="2190652"/>
            <a:chOff x="9824289" y="2187761"/>
            <a:chExt cx="1635867" cy="2190652"/>
          </a:xfrm>
        </p:grpSpPr>
        <p:sp>
          <p:nvSpPr>
            <p:cNvPr id="16" name="TextBox 15">
              <a:extLst>
                <a:ext uri="{FF2B5EF4-FFF2-40B4-BE49-F238E27FC236}">
                  <a16:creationId xmlns:a16="http://schemas.microsoft.com/office/drawing/2014/main" id="{E31DF672-940D-474E-8E73-B85E026CB83A}"/>
                </a:ext>
              </a:extLst>
            </p:cNvPr>
            <p:cNvSpPr txBox="1"/>
            <p:nvPr/>
          </p:nvSpPr>
          <p:spPr>
            <a:xfrm>
              <a:off x="9824289" y="3732082"/>
              <a:ext cx="1635867" cy="646331"/>
            </a:xfrm>
            <a:prstGeom prst="rect">
              <a:avLst/>
            </a:prstGeom>
            <a:noFill/>
          </p:spPr>
          <p:txBody>
            <a:bodyPr wrap="square" rtlCol="0">
              <a:spAutoFit/>
            </a:bodyPr>
            <a:lstStyle/>
            <a:p>
              <a:pPr algn="ctr"/>
              <a:r>
                <a:rPr lang="en-US" dirty="0">
                  <a:latin typeface="Century" panose="02040604050505020304" pitchFamily="18" charset="0"/>
                </a:rPr>
                <a:t>Further topics in AI</a:t>
              </a:r>
            </a:p>
          </p:txBody>
        </p:sp>
        <p:pic>
          <p:nvPicPr>
            <p:cNvPr id="30" name="Graphic 29" descr="Artificial Intelligence">
              <a:extLst>
                <a:ext uri="{FF2B5EF4-FFF2-40B4-BE49-F238E27FC236}">
                  <a16:creationId xmlns:a16="http://schemas.microsoft.com/office/drawing/2014/main" id="{4B75579C-1EA3-46BE-AF9A-6109A95198C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10702" y="2187761"/>
              <a:ext cx="1463040" cy="1463040"/>
            </a:xfrm>
            <a:prstGeom prst="rect">
              <a:avLst/>
            </a:prstGeom>
          </p:spPr>
        </p:pic>
      </p:grpSp>
    </p:spTree>
    <p:extLst>
      <p:ext uri="{BB962C8B-B14F-4D97-AF65-F5344CB8AC3E}">
        <p14:creationId xmlns:p14="http://schemas.microsoft.com/office/powerpoint/2010/main" val="246395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C3D9840-188D-4CD7-8BB0-5D3CE61DEB4D}"/>
              </a:ext>
            </a:extLst>
          </p:cNvPr>
          <p:cNvPicPr>
            <a:picLocks noChangeAspect="1"/>
          </p:cNvPicPr>
          <p:nvPr/>
        </p:nvPicPr>
        <p:blipFill rotWithShape="1">
          <a:blip r:embed="rId3">
            <a:alphaModFix/>
          </a:blip>
          <a:srcRect l="20867" r="17131"/>
          <a:stretch/>
        </p:blipFill>
        <p:spPr>
          <a:xfrm>
            <a:off x="5797543" y="10"/>
            <a:ext cx="6394152" cy="6857990"/>
          </a:xfrm>
          <a:prstGeom prst="rect">
            <a:avLst/>
          </a:prstGeom>
        </p:spPr>
      </p:pic>
      <p:sp>
        <p:nvSpPr>
          <p:cNvPr id="3" name="Title 2">
            <a:extLst>
              <a:ext uri="{FF2B5EF4-FFF2-40B4-BE49-F238E27FC236}">
                <a16:creationId xmlns:a16="http://schemas.microsoft.com/office/drawing/2014/main" id="{A10AAD72-EDE1-4931-A3F8-FD4280031BED}"/>
              </a:ext>
            </a:extLst>
          </p:cNvPr>
          <p:cNvSpPr txBox="1">
            <a:spLocks noGrp="1"/>
          </p:cNvSpPr>
          <p:nvPr>
            <p:ph type="title"/>
          </p:nvPr>
        </p:nvSpPr>
        <p:spPr>
          <a:xfrm>
            <a:off x="804997" y="221502"/>
            <a:ext cx="4803636" cy="1311664"/>
          </a:xfrm>
          <a:prstGeom prst="rect">
            <a:avLst/>
          </a:prstGeom>
        </p:spPr>
        <p:txBody>
          <a:bodyPr rtlCol="0">
            <a:normAutofit/>
          </a:bodyPr>
          <a:lstStyle/>
          <a:p>
            <a:r>
              <a:rPr lang="en-US" dirty="0">
                <a:solidFill>
                  <a:srgbClr val="000000"/>
                </a:solidFill>
                <a:latin typeface="Century" panose="02040604050505020304" pitchFamily="18" charset="0"/>
              </a:rPr>
              <a:t>Biometric access control</a:t>
            </a:r>
          </a:p>
        </p:txBody>
      </p:sp>
      <p:sp>
        <p:nvSpPr>
          <p:cNvPr id="26" name="Content Placeholder 25">
            <a:extLst>
              <a:ext uri="{FF2B5EF4-FFF2-40B4-BE49-F238E27FC236}">
                <a16:creationId xmlns:a16="http://schemas.microsoft.com/office/drawing/2014/main" id="{50057E3F-2AAF-4932-9B03-095BE83C7266}"/>
              </a:ext>
            </a:extLst>
          </p:cNvPr>
          <p:cNvSpPr>
            <a:spLocks noGrp="1"/>
          </p:cNvSpPr>
          <p:nvPr>
            <p:ph idx="1"/>
          </p:nvPr>
        </p:nvSpPr>
        <p:spPr>
          <a:xfrm>
            <a:off x="804997" y="1533166"/>
            <a:ext cx="4706803" cy="5103332"/>
          </a:xfrm>
        </p:spPr>
        <p:txBody>
          <a:bodyPr anchor="ctr">
            <a:normAutofit/>
          </a:bodyPr>
          <a:lstStyle/>
          <a:p>
            <a:pPr marL="0" indent="0">
              <a:buNone/>
            </a:pPr>
            <a:r>
              <a:rPr lang="en-US" sz="2000" b="0" i="0" dirty="0">
                <a:solidFill>
                  <a:srgbClr val="000000"/>
                </a:solidFill>
                <a:effectLst/>
                <a:latin typeface="Century" panose="02040604050505020304" pitchFamily="18" charset="0"/>
              </a:rPr>
              <a:t>A way to authenticate users based upon a physical attribute:</a:t>
            </a:r>
          </a:p>
          <a:p>
            <a:pPr lvl="1"/>
            <a:r>
              <a:rPr lang="en-US" sz="2000" b="0" i="0" dirty="0">
                <a:solidFill>
                  <a:srgbClr val="000000"/>
                </a:solidFill>
                <a:effectLst/>
                <a:latin typeface="Century" panose="02040604050505020304" pitchFamily="18" charset="0"/>
              </a:rPr>
              <a:t>Fingerprint </a:t>
            </a:r>
          </a:p>
          <a:p>
            <a:pPr lvl="1"/>
            <a:r>
              <a:rPr lang="en-US" sz="2000" dirty="0">
                <a:solidFill>
                  <a:srgbClr val="000000"/>
                </a:solidFill>
                <a:latin typeface="Century" panose="02040604050505020304" pitchFamily="18" charset="0"/>
              </a:rPr>
              <a:t>P</a:t>
            </a:r>
            <a:r>
              <a:rPr lang="en-US" sz="2000" b="0" i="0" dirty="0">
                <a:solidFill>
                  <a:srgbClr val="000000"/>
                </a:solidFill>
                <a:effectLst/>
                <a:latin typeface="Century" panose="02040604050505020304" pitchFamily="18" charset="0"/>
              </a:rPr>
              <a:t>alm print </a:t>
            </a:r>
          </a:p>
          <a:p>
            <a:pPr lvl="1"/>
            <a:r>
              <a:rPr lang="en-US" sz="2000" dirty="0">
                <a:solidFill>
                  <a:srgbClr val="000000"/>
                </a:solidFill>
                <a:latin typeface="Century" panose="02040604050505020304" pitchFamily="18" charset="0"/>
              </a:rPr>
              <a:t>F</a:t>
            </a:r>
            <a:r>
              <a:rPr lang="en-US" sz="2000" b="0" i="0" dirty="0">
                <a:solidFill>
                  <a:srgbClr val="000000"/>
                </a:solidFill>
                <a:effectLst/>
                <a:latin typeface="Century" panose="02040604050505020304" pitchFamily="18" charset="0"/>
              </a:rPr>
              <a:t>inger veins </a:t>
            </a:r>
          </a:p>
          <a:p>
            <a:pPr lvl="1"/>
            <a:r>
              <a:rPr lang="en-US" sz="2000" dirty="0">
                <a:solidFill>
                  <a:srgbClr val="000000"/>
                </a:solidFill>
                <a:latin typeface="Century" panose="02040604050505020304" pitchFamily="18" charset="0"/>
              </a:rPr>
              <a:t>I</a:t>
            </a:r>
            <a:r>
              <a:rPr lang="en-US" sz="2000" b="0" i="0" dirty="0">
                <a:solidFill>
                  <a:srgbClr val="000000"/>
                </a:solidFill>
                <a:effectLst/>
                <a:latin typeface="Century" panose="02040604050505020304" pitchFamily="18" charset="0"/>
              </a:rPr>
              <a:t>ris scan </a:t>
            </a:r>
          </a:p>
          <a:p>
            <a:pPr lvl="1"/>
            <a:r>
              <a:rPr lang="en-US" sz="2000" dirty="0">
                <a:solidFill>
                  <a:srgbClr val="000000"/>
                </a:solidFill>
                <a:latin typeface="Century" panose="02040604050505020304" pitchFamily="18" charset="0"/>
              </a:rPr>
              <a:t>V</a:t>
            </a:r>
            <a:r>
              <a:rPr lang="en-US" sz="2000" b="0" i="0" dirty="0">
                <a:solidFill>
                  <a:srgbClr val="000000"/>
                </a:solidFill>
                <a:effectLst/>
                <a:latin typeface="Century" panose="02040604050505020304" pitchFamily="18" charset="0"/>
              </a:rPr>
              <a:t>oice and facial recognition </a:t>
            </a:r>
          </a:p>
          <a:p>
            <a:pPr marL="0" indent="0">
              <a:buNone/>
            </a:pPr>
            <a:r>
              <a:rPr lang="en-US" sz="2000" b="0" i="0" dirty="0">
                <a:solidFill>
                  <a:srgbClr val="000000"/>
                </a:solidFill>
                <a:effectLst/>
                <a:latin typeface="Century" panose="02040604050505020304" pitchFamily="18" charset="0"/>
              </a:rPr>
              <a:t>Nothing to remember or carry around </a:t>
            </a:r>
            <a:r>
              <a:rPr lang="en-US" sz="2000" dirty="0">
                <a:solidFill>
                  <a:srgbClr val="000000"/>
                </a:solidFill>
                <a:latin typeface="Century" panose="02040604050505020304" pitchFamily="18" charset="0"/>
              </a:rPr>
              <a:t>Difficult or impossible for credentials to be lost/stolen</a:t>
            </a:r>
            <a:endParaRPr lang="en-US" sz="2000" b="0" i="0" dirty="0">
              <a:solidFill>
                <a:srgbClr val="000000"/>
              </a:solidFill>
              <a:effectLst/>
              <a:latin typeface="Century" panose="02040604050505020304" pitchFamily="18" charset="0"/>
            </a:endParaRPr>
          </a:p>
          <a:p>
            <a:pPr marL="0" indent="0">
              <a:buNone/>
            </a:pPr>
            <a:r>
              <a:rPr lang="en-US" sz="2000" b="0" i="0" dirty="0">
                <a:solidFill>
                  <a:srgbClr val="000000"/>
                </a:solidFill>
                <a:effectLst/>
                <a:latin typeface="Century" panose="02040604050505020304" pitchFamily="18" charset="0"/>
              </a:rPr>
              <a:t>Pose a privacy risk as they </a:t>
            </a:r>
            <a:r>
              <a:rPr lang="en-US" sz="2000" b="1" i="1" dirty="0">
                <a:solidFill>
                  <a:srgbClr val="000000"/>
                </a:solidFill>
                <a:effectLst/>
                <a:latin typeface="Century" panose="02040604050505020304" pitchFamily="18" charset="0"/>
              </a:rPr>
              <a:t>uniquely</a:t>
            </a:r>
            <a:r>
              <a:rPr lang="en-US" sz="2000" b="0" i="0" dirty="0">
                <a:solidFill>
                  <a:srgbClr val="000000"/>
                </a:solidFill>
                <a:effectLst/>
                <a:latin typeface="Century" panose="02040604050505020304" pitchFamily="18" charset="0"/>
              </a:rPr>
              <a:t> identify an individual</a:t>
            </a:r>
          </a:p>
          <a:p>
            <a:pPr marL="0" indent="0">
              <a:buNone/>
            </a:pPr>
            <a:r>
              <a:rPr lang="en-US" sz="2000" b="0" i="0" dirty="0">
                <a:solidFill>
                  <a:srgbClr val="000000"/>
                </a:solidFill>
                <a:effectLst/>
                <a:latin typeface="Century" panose="02040604050505020304" pitchFamily="18" charset="0"/>
              </a:rPr>
              <a:t>Employees don’t always have much power to resist their use</a:t>
            </a:r>
          </a:p>
        </p:txBody>
      </p:sp>
      <p:sp>
        <p:nvSpPr>
          <p:cNvPr id="4" name="Slide Number Placeholder 3">
            <a:extLst>
              <a:ext uri="{FF2B5EF4-FFF2-40B4-BE49-F238E27FC236}">
                <a16:creationId xmlns:a16="http://schemas.microsoft.com/office/drawing/2014/main" id="{EEEE5F92-4591-465F-AF08-C7B43BB606AC}"/>
              </a:ext>
            </a:extLst>
          </p:cNvPr>
          <p:cNvSpPr>
            <a:spLocks noGrp="1"/>
          </p:cNvSpPr>
          <p:nvPr>
            <p:ph type="sldNum" sz="quarter" idx="12"/>
          </p:nvPr>
        </p:nvSpPr>
        <p:spPr>
          <a:xfrm>
            <a:off x="10825930" y="6223702"/>
            <a:ext cx="570728" cy="314067"/>
          </a:xfrm>
        </p:spPr>
        <p:txBody>
          <a:bodyPr vert="horz" lIns="91440" tIns="45720" rIns="91440" bIns="45720" rtlCol="0">
            <a:normAutofit/>
          </a:bodyPr>
          <a:lstStyle/>
          <a:p>
            <a:pPr defTabSz="914400">
              <a:spcAft>
                <a:spcPts val="600"/>
              </a:spcAft>
              <a:defRPr/>
            </a:pPr>
            <a:fld id="{3A98EE3D-8CD1-4C3F-BD1C-C98C9596463C}" type="slidenum">
              <a:rPr lang="en-US" sz="1100">
                <a:solidFill>
                  <a:srgbClr val="FFFFFF"/>
                </a:solidFill>
                <a:latin typeface="Calibri" panose="020F0502020204030204"/>
              </a:rPr>
              <a:pPr defTabSz="914400">
                <a:spcAft>
                  <a:spcPts val="600"/>
                </a:spcAft>
                <a:defRPr/>
              </a:pPr>
              <a:t>27</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16790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animEffect transition="in" filter="fade">
                                      <p:cBhvr>
                                        <p:cTn id="11" dur="500"/>
                                        <p:tgtEl>
                                          <p:spTgt spid="2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animEffect transition="in" filter="fade">
                                      <p:cBhvr>
                                        <p:cTn id="15" dur="500"/>
                                        <p:tgtEl>
                                          <p:spTgt spid="2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animEffect transition="in" filter="fade">
                                      <p:cBhvr>
                                        <p:cTn id="19" dur="500"/>
                                        <p:tgtEl>
                                          <p:spTgt spid="2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animEffect transition="in" filter="fade">
                                      <p:cBhvr>
                                        <p:cTn id="23" dur="500"/>
                                        <p:tgtEl>
                                          <p:spTgt spid="2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animEffect transition="in" filter="fade">
                                      <p:cBhvr>
                                        <p:cTn id="27" dur="500"/>
                                        <p:tgtEl>
                                          <p:spTgt spid="2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xEl>
                                              <p:pRg st="6" end="6"/>
                                            </p:txEl>
                                          </p:spTgt>
                                        </p:tgtEl>
                                        <p:attrNameLst>
                                          <p:attrName>style.visibility</p:attrName>
                                        </p:attrNameLst>
                                      </p:cBhvr>
                                      <p:to>
                                        <p:strVal val="visible"/>
                                      </p:to>
                                    </p:set>
                                    <p:animEffect transition="in" filter="fade">
                                      <p:cBhvr>
                                        <p:cTn id="32" dur="500"/>
                                        <p:tgtEl>
                                          <p:spTgt spid="2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6">
                                            <p:txEl>
                                              <p:pRg st="7" end="7"/>
                                            </p:txEl>
                                          </p:spTgt>
                                        </p:tgtEl>
                                        <p:attrNameLst>
                                          <p:attrName>style.visibility</p:attrName>
                                        </p:attrNameLst>
                                      </p:cBhvr>
                                      <p:to>
                                        <p:strVal val="visible"/>
                                      </p:to>
                                    </p:set>
                                    <p:animEffect transition="in" filter="fade">
                                      <p:cBhvr>
                                        <p:cTn id="37" dur="500"/>
                                        <p:tgtEl>
                                          <p:spTgt spid="2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xEl>
                                              <p:pRg st="8" end="8"/>
                                            </p:txEl>
                                          </p:spTgt>
                                        </p:tgtEl>
                                        <p:attrNameLst>
                                          <p:attrName>style.visibility</p:attrName>
                                        </p:attrNameLst>
                                      </p:cBhvr>
                                      <p:to>
                                        <p:strVal val="visible"/>
                                      </p:to>
                                    </p:set>
                                    <p:animEffect transition="in" filter="fade">
                                      <p:cBhvr>
                                        <p:cTn id="42"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Ink fingerprint on paper">
            <a:extLst>
              <a:ext uri="{FF2B5EF4-FFF2-40B4-BE49-F238E27FC236}">
                <a16:creationId xmlns:a16="http://schemas.microsoft.com/office/drawing/2014/main" id="{46C22BD6-F3E9-485E-9CED-65AF70A5171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33250" b="1"/>
          <a:stretch/>
        </p:blipFill>
        <p:spPr>
          <a:xfrm>
            <a:off x="3125968" y="2527222"/>
            <a:ext cx="3316388" cy="331638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1" name="Picture 10" descr="Male workers walking in factory">
            <a:extLst>
              <a:ext uri="{FF2B5EF4-FFF2-40B4-BE49-F238E27FC236}">
                <a16:creationId xmlns:a16="http://schemas.microsoft.com/office/drawing/2014/main" id="{F5E762DF-AC43-4D69-A42C-DD17306CCB8F}"/>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r="21460" b="-2"/>
          <a:stretch/>
        </p:blipFill>
        <p:spPr>
          <a:xfrm>
            <a:off x="1" y="1"/>
            <a:ext cx="4443799" cy="3776782"/>
          </a:xfrm>
          <a:custGeom>
            <a:avLst/>
            <a:gdLst/>
            <a:ahLst/>
            <a:cxnLst/>
            <a:rect l="l" t="t" r="r" b="b"/>
            <a:pathLst>
              <a:path w="4443799" h="3776782">
                <a:moveTo>
                  <a:pt x="0" y="0"/>
                </a:moveTo>
                <a:lnTo>
                  <a:pt x="4164578" y="0"/>
                </a:lnTo>
                <a:lnTo>
                  <a:pt x="4238884" y="154250"/>
                </a:lnTo>
                <a:cubicBezTo>
                  <a:pt x="4370833" y="466214"/>
                  <a:pt x="4443799" y="809200"/>
                  <a:pt x="4443799" y="1169228"/>
                </a:cubicBezTo>
                <a:cubicBezTo>
                  <a:pt x="4443799" y="2609341"/>
                  <a:pt x="3276357" y="3776782"/>
                  <a:pt x="1836244" y="3776782"/>
                </a:cubicBezTo>
                <a:cubicBezTo>
                  <a:pt x="1206195" y="3776782"/>
                  <a:pt x="628337" y="3553326"/>
                  <a:pt x="177598" y="3181344"/>
                </a:cubicBezTo>
                <a:lnTo>
                  <a:pt x="0" y="3019932"/>
                </a:lnTo>
                <a:close/>
              </a:path>
            </a:pathLst>
          </a:custGeom>
          <a:effectLst>
            <a:softEdge rad="0"/>
          </a:effectLst>
        </p:spPr>
      </p:pic>
      <p:pic>
        <p:nvPicPr>
          <p:cNvPr id="10" name="Picture 9" descr="Logs filling the frame">
            <a:extLst>
              <a:ext uri="{FF2B5EF4-FFF2-40B4-BE49-F238E27FC236}">
                <a16:creationId xmlns:a16="http://schemas.microsoft.com/office/drawing/2014/main" id="{276B87BB-FB13-41F0-9F26-F963FDE9D0CA}"/>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13657" r="8495" b="-4"/>
          <a:stretch/>
        </p:blipFill>
        <p:spPr>
          <a:xfrm>
            <a:off x="20" y="3917273"/>
            <a:ext cx="3440566" cy="2950205"/>
          </a:xfrm>
          <a:custGeom>
            <a:avLst/>
            <a:gdLst/>
            <a:ahLst/>
            <a:cxnLst/>
            <a:rect l="l" t="t" r="r" b="b"/>
            <a:pathLst>
              <a:path w="3440586" h="2950205">
                <a:moveTo>
                  <a:pt x="1539166" y="0"/>
                </a:moveTo>
                <a:cubicBezTo>
                  <a:pt x="2589292" y="0"/>
                  <a:pt x="3440586" y="851294"/>
                  <a:pt x="3440586" y="1901419"/>
                </a:cubicBezTo>
                <a:cubicBezTo>
                  <a:pt x="3440586" y="2229583"/>
                  <a:pt x="3357452" y="2538330"/>
                  <a:pt x="3211095" y="2807749"/>
                </a:cubicBezTo>
                <a:lnTo>
                  <a:pt x="3124550" y="2950205"/>
                </a:lnTo>
                <a:lnTo>
                  <a:pt x="0" y="2950205"/>
                </a:lnTo>
                <a:lnTo>
                  <a:pt x="0" y="788141"/>
                </a:lnTo>
                <a:lnTo>
                  <a:pt x="71938" y="691940"/>
                </a:lnTo>
                <a:cubicBezTo>
                  <a:pt x="420687" y="269355"/>
                  <a:pt x="948471" y="0"/>
                  <a:pt x="1539166" y="0"/>
                </a:cubicBezTo>
                <a:close/>
              </a:path>
            </a:pathLst>
          </a:custGeom>
          <a:effectLst>
            <a:softEdge rad="0"/>
          </a:effectLst>
        </p:spPr>
      </p:pic>
      <p:pic>
        <p:nvPicPr>
          <p:cNvPr id="16" name="Picture 15">
            <a:extLst>
              <a:ext uri="{FF2B5EF4-FFF2-40B4-BE49-F238E27FC236}">
                <a16:creationId xmlns:a16="http://schemas.microsoft.com/office/drawing/2014/main" id="{DD257392-088E-4D55-B128-FFD59A895D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Content Placeholder 2">
            <a:extLst>
              <a:ext uri="{FF2B5EF4-FFF2-40B4-BE49-F238E27FC236}">
                <a16:creationId xmlns:a16="http://schemas.microsoft.com/office/drawing/2014/main" id="{C2727295-74B0-4B5C-A855-6AC90C84C0F2}"/>
              </a:ext>
            </a:extLst>
          </p:cNvPr>
          <p:cNvSpPr>
            <a:spLocks noGrp="1"/>
          </p:cNvSpPr>
          <p:nvPr>
            <p:ph idx="1"/>
          </p:nvPr>
        </p:nvSpPr>
        <p:spPr>
          <a:xfrm>
            <a:off x="6734684" y="533400"/>
            <a:ext cx="5165216" cy="5527571"/>
          </a:xfrm>
        </p:spPr>
        <p:txBody>
          <a:bodyPr anchor="ctr">
            <a:noAutofit/>
          </a:bodyPr>
          <a:lstStyle/>
          <a:p>
            <a:pPr marL="0" indent="0">
              <a:spcAft>
                <a:spcPts val="1200"/>
              </a:spcAft>
              <a:buNone/>
            </a:pPr>
            <a:r>
              <a:rPr lang="en-US" sz="2000" dirty="0">
                <a:solidFill>
                  <a:srgbClr val="000000"/>
                </a:solidFill>
                <a:latin typeface="Century" panose="02040604050505020304" pitchFamily="18" charset="0"/>
              </a:rPr>
              <a:t>In 2018, a Queensland sawmill introduced fingerprint scanners, which at least one employee, Jeremy Lee, refused</a:t>
            </a:r>
          </a:p>
          <a:p>
            <a:pPr marL="0" indent="0">
              <a:spcAft>
                <a:spcPts val="1200"/>
              </a:spcAft>
              <a:buNone/>
            </a:pPr>
            <a:r>
              <a:rPr lang="en-US" sz="2000" dirty="0">
                <a:solidFill>
                  <a:srgbClr val="000000"/>
                </a:solidFill>
                <a:latin typeface="Century" panose="02040604050505020304" pitchFamily="18" charset="0"/>
              </a:rPr>
              <a:t>Fingerprint scanning was used to monitor the clock-on and clock-off times at two sites </a:t>
            </a:r>
          </a:p>
          <a:p>
            <a:pPr marL="0" indent="0">
              <a:spcAft>
                <a:spcPts val="1200"/>
              </a:spcAft>
              <a:buNone/>
            </a:pPr>
            <a:r>
              <a:rPr lang="en-US" sz="2000" dirty="0">
                <a:solidFill>
                  <a:srgbClr val="000000"/>
                </a:solidFill>
                <a:latin typeface="Century" panose="02040604050505020304" pitchFamily="18" charset="0"/>
              </a:rPr>
              <a:t>Lee wrote to his employer with concerns and refused to use the scanner</a:t>
            </a:r>
          </a:p>
          <a:p>
            <a:pPr marL="0" indent="0">
              <a:spcAft>
                <a:spcPts val="1200"/>
              </a:spcAft>
              <a:buNone/>
            </a:pPr>
            <a:r>
              <a:rPr lang="en-US" sz="2000" dirty="0">
                <a:solidFill>
                  <a:srgbClr val="000000"/>
                </a:solidFill>
                <a:latin typeface="Century" panose="02040604050505020304" pitchFamily="18" charset="0"/>
              </a:rPr>
              <a:t>Lee was fired in February, and lodged an unfair dismissal claim in the Fair Work Commission of Australia</a:t>
            </a:r>
          </a:p>
          <a:p>
            <a:pPr marL="0" indent="0">
              <a:spcAft>
                <a:spcPts val="1200"/>
              </a:spcAft>
              <a:buNone/>
            </a:pPr>
            <a:r>
              <a:rPr lang="en-US" sz="2000" dirty="0">
                <a:solidFill>
                  <a:srgbClr val="000000"/>
                </a:solidFill>
                <a:latin typeface="Century" panose="02040604050505020304" pitchFamily="18" charset="0"/>
              </a:rPr>
              <a:t>The initial unfair dismissal claim failed, though he won an appeal in 2019</a:t>
            </a:r>
          </a:p>
        </p:txBody>
      </p:sp>
      <p:sp>
        <p:nvSpPr>
          <p:cNvPr id="4" name="Slide Number Placeholder 3">
            <a:extLst>
              <a:ext uri="{FF2B5EF4-FFF2-40B4-BE49-F238E27FC236}">
                <a16:creationId xmlns:a16="http://schemas.microsoft.com/office/drawing/2014/main" id="{638EFDAD-7B90-4D2C-8054-2DAE406F3CAB}"/>
              </a:ext>
            </a:extLst>
          </p:cNvPr>
          <p:cNvSpPr>
            <a:spLocks noGrp="1"/>
          </p:cNvSpPr>
          <p:nvPr>
            <p:ph type="sldNum" sz="quarter" idx="12"/>
          </p:nvPr>
        </p:nvSpPr>
        <p:spPr>
          <a:xfrm>
            <a:off x="10825930" y="6223702"/>
            <a:ext cx="570728" cy="314067"/>
          </a:xfrm>
          <a:prstGeom prst="ellipse">
            <a:avLst/>
          </a:prstGeom>
        </p:spPr>
        <p:txBody>
          <a:bodyPr>
            <a:normAutofit/>
          </a:bodyPr>
          <a:lstStyle/>
          <a:p>
            <a:pPr>
              <a:lnSpc>
                <a:spcPct val="90000"/>
              </a:lnSpc>
              <a:spcAft>
                <a:spcPts val="600"/>
              </a:spcAft>
            </a:pPr>
            <a:fld id="{3A98EE3D-8CD1-4C3F-BD1C-C98C9596463C}" type="slidenum">
              <a:rPr lang="en-US" sz="900">
                <a:solidFill>
                  <a:srgbClr val="898989"/>
                </a:solidFill>
              </a:rPr>
              <a:pPr>
                <a:lnSpc>
                  <a:spcPct val="90000"/>
                </a:lnSpc>
                <a:spcAft>
                  <a:spcPts val="600"/>
                </a:spcAft>
              </a:pPr>
              <a:t>28</a:t>
            </a:fld>
            <a:endParaRPr lang="en-US" sz="900">
              <a:solidFill>
                <a:srgbClr val="898989"/>
              </a:solidFill>
            </a:endParaRPr>
          </a:p>
        </p:txBody>
      </p:sp>
      <p:sp>
        <p:nvSpPr>
          <p:cNvPr id="6" name="TextBox 5">
            <a:extLst>
              <a:ext uri="{FF2B5EF4-FFF2-40B4-BE49-F238E27FC236}">
                <a16:creationId xmlns:a16="http://schemas.microsoft.com/office/drawing/2014/main" id="{688A04FE-9F82-4800-B05E-6F167A8B8C51}"/>
              </a:ext>
            </a:extLst>
          </p:cNvPr>
          <p:cNvSpPr txBox="1"/>
          <p:nvPr/>
        </p:nvSpPr>
        <p:spPr>
          <a:xfrm>
            <a:off x="3429020" y="6475064"/>
            <a:ext cx="7251700" cy="261610"/>
          </a:xfrm>
          <a:prstGeom prst="rect">
            <a:avLst/>
          </a:prstGeom>
          <a:noFill/>
        </p:spPr>
        <p:txBody>
          <a:bodyPr wrap="square">
            <a:spAutoFit/>
          </a:bodyPr>
          <a:lstStyle/>
          <a:p>
            <a:pPr>
              <a:spcAft>
                <a:spcPts val="600"/>
              </a:spcAft>
            </a:pPr>
            <a:r>
              <a:rPr lang="en-US" sz="1100" dirty="0"/>
              <a:t>https://www.theguardian.com/world/2018/nov/27/companies-can-sack-workers-for-refusing-to-use-fingerprint-scanners</a:t>
            </a:r>
          </a:p>
        </p:txBody>
      </p:sp>
    </p:spTree>
    <p:extLst>
      <p:ext uri="{BB962C8B-B14F-4D97-AF65-F5344CB8AC3E}">
        <p14:creationId xmlns:p14="http://schemas.microsoft.com/office/powerpoint/2010/main" val="46279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wearing glasses&#10;&#10;Description automatically generated">
            <a:extLst>
              <a:ext uri="{FF2B5EF4-FFF2-40B4-BE49-F238E27FC236}">
                <a16:creationId xmlns:a16="http://schemas.microsoft.com/office/drawing/2014/main" id="{EF455807-0938-4518-A7D6-98D6E9E245F0}"/>
              </a:ext>
            </a:extLst>
          </p:cNvPr>
          <p:cNvPicPr>
            <a:picLocks noChangeAspect="1"/>
          </p:cNvPicPr>
          <p:nvPr/>
        </p:nvPicPr>
        <p:blipFill rotWithShape="1">
          <a:blip r:embed="rId3"/>
          <a:srcRect t="15386" r="-2" b="15381"/>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3" name="Picture 12" descr="A screenshot of a cell phone&#10;&#10;Description automatically generated">
            <a:extLst>
              <a:ext uri="{FF2B5EF4-FFF2-40B4-BE49-F238E27FC236}">
                <a16:creationId xmlns:a16="http://schemas.microsoft.com/office/drawing/2014/main" id="{E305F596-CF59-49F4-B2E7-8BB51E4D25CD}"/>
              </a:ext>
            </a:extLst>
          </p:cNvPr>
          <p:cNvPicPr>
            <a:picLocks noChangeAspect="1"/>
          </p:cNvPicPr>
          <p:nvPr/>
        </p:nvPicPr>
        <p:blipFill rotWithShape="1">
          <a:blip r:embed="rId4"/>
          <a:srcRect t="23707" r="-2" b="16110"/>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6" name="Content Placeholder 25">
            <a:extLst>
              <a:ext uri="{FF2B5EF4-FFF2-40B4-BE49-F238E27FC236}">
                <a16:creationId xmlns:a16="http://schemas.microsoft.com/office/drawing/2014/main" id="{50057E3F-2AAF-4932-9B03-095BE83C7266}"/>
              </a:ext>
            </a:extLst>
          </p:cNvPr>
          <p:cNvSpPr>
            <a:spLocks noGrp="1"/>
          </p:cNvSpPr>
          <p:nvPr>
            <p:ph idx="1"/>
          </p:nvPr>
        </p:nvSpPr>
        <p:spPr>
          <a:xfrm>
            <a:off x="331099" y="1885377"/>
            <a:ext cx="5112772" cy="4291586"/>
          </a:xfrm>
        </p:spPr>
        <p:txBody>
          <a:bodyPr>
            <a:noAutofit/>
          </a:bodyPr>
          <a:lstStyle/>
          <a:p>
            <a:pPr marL="0" indent="0">
              <a:spcBef>
                <a:spcPts val="1200"/>
              </a:spcBef>
              <a:spcAft>
                <a:spcPts val="1200"/>
              </a:spcAft>
              <a:buNone/>
            </a:pPr>
            <a:r>
              <a:rPr lang="en-US" sz="2200" dirty="0">
                <a:latin typeface="Century" panose="02040604050505020304" pitchFamily="18" charset="0"/>
              </a:rPr>
              <a:t>Joy </a:t>
            </a:r>
            <a:r>
              <a:rPr lang="en-US" sz="2200" dirty="0" err="1">
                <a:latin typeface="Century" panose="02040604050505020304" pitchFamily="18" charset="0"/>
              </a:rPr>
              <a:t>Buolamwini</a:t>
            </a:r>
            <a:r>
              <a:rPr lang="en-US" sz="2200" dirty="0">
                <a:latin typeface="Century" panose="02040604050505020304" pitchFamily="18" charset="0"/>
              </a:rPr>
              <a:t> and </a:t>
            </a:r>
            <a:r>
              <a:rPr lang="en-US" sz="2200" dirty="0" err="1">
                <a:latin typeface="Century" panose="02040604050505020304" pitchFamily="18" charset="0"/>
              </a:rPr>
              <a:t>Timnit</a:t>
            </a:r>
            <a:r>
              <a:rPr lang="en-US" sz="2200" dirty="0">
                <a:latin typeface="Century" panose="02040604050505020304" pitchFamily="18" charset="0"/>
              </a:rPr>
              <a:t> </a:t>
            </a:r>
            <a:r>
              <a:rPr lang="en-US" sz="2200" dirty="0" err="1">
                <a:latin typeface="Century" panose="02040604050505020304" pitchFamily="18" charset="0"/>
              </a:rPr>
              <a:t>Gebru’s</a:t>
            </a:r>
            <a:r>
              <a:rPr lang="en-US" sz="2200" dirty="0">
                <a:latin typeface="Century" panose="02040604050505020304" pitchFamily="18" charset="0"/>
              </a:rPr>
              <a:t> 2018 research found some facial analysis algorithms misclassified Black women nearly 35% of the time</a:t>
            </a:r>
          </a:p>
          <a:p>
            <a:pPr marL="0" indent="0">
              <a:spcBef>
                <a:spcPts val="1200"/>
              </a:spcBef>
              <a:spcAft>
                <a:spcPts val="1200"/>
              </a:spcAft>
              <a:buNone/>
            </a:pPr>
            <a:r>
              <a:rPr lang="en-US" sz="2200" dirty="0">
                <a:latin typeface="Century" panose="02040604050505020304" pitchFamily="18" charset="0"/>
              </a:rPr>
              <a:t>SINE- promises to use facial recognition and other tracking technology to enforce social distancing </a:t>
            </a:r>
          </a:p>
          <a:p>
            <a:pPr marL="0" indent="0">
              <a:spcBef>
                <a:spcPts val="1200"/>
              </a:spcBef>
              <a:spcAft>
                <a:spcPts val="1200"/>
              </a:spcAft>
              <a:buNone/>
            </a:pPr>
            <a:r>
              <a:rPr lang="en-US" sz="2200" dirty="0">
                <a:latin typeface="Century" panose="02040604050505020304" pitchFamily="18" charset="0"/>
              </a:rPr>
              <a:t>“Quickly contact trace suspected cases with full visibility and automatic logging of all movements through your site.”</a:t>
            </a:r>
          </a:p>
        </p:txBody>
      </p:sp>
      <p:sp>
        <p:nvSpPr>
          <p:cNvPr id="4" name="Slide Number Placeholder 3">
            <a:extLst>
              <a:ext uri="{FF2B5EF4-FFF2-40B4-BE49-F238E27FC236}">
                <a16:creationId xmlns:a16="http://schemas.microsoft.com/office/drawing/2014/main" id="{EEEE5F92-4591-465F-AF08-C7B43BB606AC}"/>
              </a:ext>
            </a:extLst>
          </p:cNvPr>
          <p:cNvSpPr>
            <a:spLocks noGrp="1"/>
          </p:cNvSpPr>
          <p:nvPr>
            <p:ph type="sldNum" sz="quarter" idx="12"/>
          </p:nvPr>
        </p:nvSpPr>
        <p:spPr>
          <a:xfrm>
            <a:off x="9009888" y="6356350"/>
            <a:ext cx="2743200" cy="365125"/>
          </a:xfrm>
        </p:spPr>
        <p:txBody>
          <a:bodyPr vert="horz" lIns="91440" tIns="45720" rIns="91440" bIns="45720" rtlCol="0">
            <a:normAutofit/>
          </a:bodyPr>
          <a:lstStyle/>
          <a:p>
            <a:pPr defTabSz="914400">
              <a:spcAft>
                <a:spcPts val="600"/>
              </a:spcAft>
              <a:defRPr/>
            </a:pPr>
            <a:fld id="{3A98EE3D-8CD1-4C3F-BD1C-C98C9596463C}" type="slidenum">
              <a:rPr lang="en-US">
                <a:solidFill>
                  <a:schemeClr val="bg1"/>
                </a:solidFill>
                <a:latin typeface="Calibri" panose="020F0502020204030204"/>
              </a:rPr>
              <a:pPr defTabSz="914400">
                <a:spcAft>
                  <a:spcPts val="600"/>
                </a:spcAft>
                <a:defRPr/>
              </a:pPr>
              <a:t>29</a:t>
            </a:fld>
            <a:endParaRPr lang="en-US">
              <a:solidFill>
                <a:schemeClr val="bg1"/>
              </a:solidFill>
              <a:latin typeface="Calibri" panose="020F0502020204030204"/>
            </a:endParaRPr>
          </a:p>
        </p:txBody>
      </p:sp>
      <p:pic>
        <p:nvPicPr>
          <p:cNvPr id="2" name="Picture 1" descr="A person wearing glasses&#10;&#10;Description automatically generated">
            <a:extLst>
              <a:ext uri="{FF2B5EF4-FFF2-40B4-BE49-F238E27FC236}">
                <a16:creationId xmlns:a16="http://schemas.microsoft.com/office/drawing/2014/main" id="{D5175045-CDF8-4426-90D1-199A842F1600}"/>
              </a:ext>
            </a:extLst>
          </p:cNvPr>
          <p:cNvPicPr>
            <a:picLocks noChangeAspect="1"/>
          </p:cNvPicPr>
          <p:nvPr/>
        </p:nvPicPr>
        <p:blipFill rotWithShape="1">
          <a:blip r:embed="rId3">
            <a:lum bright="70000" contrast="-70000"/>
          </a:blip>
          <a:srcRect t="15386" r="-2" b="15381"/>
          <a:stretch/>
        </p:blipFill>
        <p:spPr>
          <a:xfrm>
            <a:off x="4883024" y="0"/>
            <a:ext cx="7308975" cy="3375878"/>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descr="A screenshot of a cell phone&#10;&#10;Description automatically generated">
            <a:extLst>
              <a:ext uri="{FF2B5EF4-FFF2-40B4-BE49-F238E27FC236}">
                <a16:creationId xmlns:a16="http://schemas.microsoft.com/office/drawing/2014/main" id="{B76A41B1-B44C-412C-9EEA-4A8A8EDD97FA}"/>
              </a:ext>
            </a:extLst>
          </p:cNvPr>
          <p:cNvPicPr>
            <a:picLocks noChangeAspect="1"/>
          </p:cNvPicPr>
          <p:nvPr/>
        </p:nvPicPr>
        <p:blipFill rotWithShape="1">
          <a:blip r:embed="rId4">
            <a:lum bright="70000" contrast="-70000"/>
          </a:blip>
          <a:srcRect t="23707" r="-2" b="16110"/>
          <a:stretch/>
        </p:blipFill>
        <p:spPr>
          <a:xfrm>
            <a:off x="4883023"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3" name="Title 2">
            <a:extLst>
              <a:ext uri="{FF2B5EF4-FFF2-40B4-BE49-F238E27FC236}">
                <a16:creationId xmlns:a16="http://schemas.microsoft.com/office/drawing/2014/main" id="{A10AAD72-EDE1-4931-A3F8-FD4280031BED}"/>
              </a:ext>
            </a:extLst>
          </p:cNvPr>
          <p:cNvSpPr txBox="1">
            <a:spLocks noGrp="1"/>
          </p:cNvSpPr>
          <p:nvPr>
            <p:ph type="title"/>
          </p:nvPr>
        </p:nvSpPr>
        <p:spPr>
          <a:xfrm>
            <a:off x="331099" y="641793"/>
            <a:ext cx="6702044" cy="1243584"/>
          </a:xfrm>
          <a:prstGeom prst="rect">
            <a:avLst/>
          </a:prstGeom>
        </p:spPr>
        <p:txBody>
          <a:bodyPr rtlCol="0">
            <a:normAutofit/>
          </a:bodyPr>
          <a:lstStyle/>
          <a:p>
            <a:r>
              <a:rPr lang="en-US" dirty="0">
                <a:latin typeface="Century" panose="02040604050505020304" pitchFamily="18" charset="0"/>
              </a:rPr>
              <a:t>Biometric access control</a:t>
            </a:r>
          </a:p>
        </p:txBody>
      </p:sp>
    </p:spTree>
    <p:extLst>
      <p:ext uri="{BB962C8B-B14F-4D97-AF65-F5344CB8AC3E}">
        <p14:creationId xmlns:p14="http://schemas.microsoft.com/office/powerpoint/2010/main" val="388893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fade">
                                      <p:cBhvr>
                                        <p:cTn id="23"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672DB84-3901-4715-84C2-6389823BCC1A}"/>
              </a:ext>
            </a:extLst>
          </p:cNvPr>
          <p:cNvSpPr>
            <a:spLocks noGrp="1"/>
          </p:cNvSpPr>
          <p:nvPr>
            <p:ph type="title"/>
          </p:nvPr>
        </p:nvSpPr>
        <p:spPr>
          <a:xfrm>
            <a:off x="581192" y="804008"/>
            <a:ext cx="10042612" cy="497186"/>
          </a:xfrm>
        </p:spPr>
        <p:txBody>
          <a:bodyPr>
            <a:noAutofit/>
          </a:bodyPr>
          <a:lstStyle/>
          <a:p>
            <a:pPr algn="ctr"/>
            <a:r>
              <a:rPr lang="en-US" dirty="0">
                <a:solidFill>
                  <a:schemeClr val="tx1"/>
                </a:solidFill>
                <a:latin typeface="Century" panose="02040604050505020304" pitchFamily="18" charset="0"/>
              </a:rPr>
              <a:t>Talk outline</a:t>
            </a:r>
          </a:p>
        </p:txBody>
      </p:sp>
      <p:sp>
        <p:nvSpPr>
          <p:cNvPr id="3" name="Content Placeholder 2">
            <a:extLst>
              <a:ext uri="{FF2B5EF4-FFF2-40B4-BE49-F238E27FC236}">
                <a16:creationId xmlns:a16="http://schemas.microsoft.com/office/drawing/2014/main" id="{ED44F96E-B86D-45B5-BFD0-A02037A51E91}"/>
              </a:ext>
            </a:extLst>
          </p:cNvPr>
          <p:cNvSpPr>
            <a:spLocks noGrp="1"/>
          </p:cNvSpPr>
          <p:nvPr>
            <p:ph idx="1"/>
          </p:nvPr>
        </p:nvSpPr>
        <p:spPr>
          <a:xfrm>
            <a:off x="581192" y="1301194"/>
            <a:ext cx="11029615" cy="4674156"/>
          </a:xfrm>
        </p:spPr>
        <p:txBody>
          <a:bodyPr>
            <a:normAutofit/>
          </a:bodyPr>
          <a:lstStyle/>
          <a:p>
            <a:pPr marL="0" indent="0">
              <a:buNone/>
            </a:pPr>
            <a:endParaRPr lang="en-US" sz="2800" dirty="0">
              <a:latin typeface="Century" panose="02040604050505020304" pitchFamily="18" charset="0"/>
            </a:endParaRPr>
          </a:p>
          <a:p>
            <a:pPr marL="342900" indent="-342900">
              <a:buFont typeface="+mj-lt"/>
              <a:buAutoNum type="arabicPeriod"/>
            </a:pPr>
            <a:r>
              <a:rPr lang="en-US" sz="2800" dirty="0">
                <a:latin typeface="Century" panose="02040604050505020304" pitchFamily="18" charset="0"/>
              </a:rPr>
              <a:t>Defining Privacy </a:t>
            </a:r>
          </a:p>
          <a:p>
            <a:pPr marL="342900" indent="-342900">
              <a:buFont typeface="+mj-lt"/>
              <a:buAutoNum type="arabicPeriod"/>
            </a:pPr>
            <a:r>
              <a:rPr lang="en-US" sz="2800" dirty="0">
                <a:latin typeface="Century" panose="02040604050505020304" pitchFamily="18" charset="0"/>
              </a:rPr>
              <a:t>The global regulatory environment</a:t>
            </a:r>
          </a:p>
          <a:p>
            <a:pPr marL="342900" indent="-342900">
              <a:buFont typeface="+mj-lt"/>
              <a:buAutoNum type="arabicPeriod"/>
            </a:pPr>
            <a:r>
              <a:rPr lang="en-US" sz="2800" dirty="0">
                <a:latin typeface="Century" panose="02040604050505020304" pitchFamily="18" charset="0"/>
              </a:rPr>
              <a:t>Sources of privacy protections in the US </a:t>
            </a:r>
          </a:p>
          <a:p>
            <a:pPr marL="342900" indent="-342900">
              <a:buFont typeface="+mj-lt"/>
              <a:buAutoNum type="arabicPeriod"/>
            </a:pPr>
            <a:r>
              <a:rPr lang="en-US" sz="2800" dirty="0">
                <a:latin typeface="Century" panose="02040604050505020304" pitchFamily="18" charset="0"/>
              </a:rPr>
              <a:t>Key regulations that are involved with protecting certain types of employee data</a:t>
            </a:r>
          </a:p>
          <a:p>
            <a:pPr marL="342900" indent="-342900">
              <a:buFont typeface="+mj-lt"/>
              <a:buAutoNum type="arabicPeriod"/>
            </a:pPr>
            <a:r>
              <a:rPr lang="en-US" sz="2800" dirty="0">
                <a:latin typeface="Century" panose="02040604050505020304" pitchFamily="18" charset="0"/>
              </a:rPr>
              <a:t>Real-world examples of employee data privacy concerns</a:t>
            </a:r>
          </a:p>
          <a:p>
            <a:pPr marL="342900" indent="-342900">
              <a:buFont typeface="+mj-lt"/>
              <a:buAutoNum type="arabicPeriod"/>
            </a:pPr>
            <a:r>
              <a:rPr lang="en-US" sz="2800" dirty="0">
                <a:latin typeface="Century" panose="02040604050505020304" pitchFamily="18" charset="0"/>
              </a:rPr>
              <a:t>Privacy by design</a:t>
            </a:r>
          </a:p>
        </p:txBody>
      </p:sp>
      <p:sp>
        <p:nvSpPr>
          <p:cNvPr id="2" name="Slide Number Placeholder 1">
            <a:extLst>
              <a:ext uri="{FF2B5EF4-FFF2-40B4-BE49-F238E27FC236}">
                <a16:creationId xmlns:a16="http://schemas.microsoft.com/office/drawing/2014/main" id="{4746EAA4-4EA5-4D6C-809A-8A3532B80389}"/>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278237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EE5F92-4591-465F-AF08-C7B43BB606AC}"/>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defRPr/>
            </a:pPr>
            <a:fld id="{3A98EE3D-8CD1-4C3F-BD1C-C98C9596463C}" type="slidenum">
              <a:rPr lang="en-US">
                <a:solidFill>
                  <a:schemeClr val="bg1"/>
                </a:solidFill>
                <a:latin typeface="Calibri" panose="020F0502020204030204"/>
              </a:rPr>
              <a:pPr defTabSz="914400">
                <a:spcAft>
                  <a:spcPts val="600"/>
                </a:spcAft>
                <a:defRPr/>
              </a:pPr>
              <a:t>30</a:t>
            </a:fld>
            <a:endParaRPr lang="en-US">
              <a:solidFill>
                <a:schemeClr val="bg1"/>
              </a:solidFill>
              <a:latin typeface="Calibri" panose="020F0502020204030204"/>
            </a:endParaRPr>
          </a:p>
        </p:txBody>
      </p:sp>
      <p:sp>
        <p:nvSpPr>
          <p:cNvPr id="28" name="Title 27">
            <a:extLst>
              <a:ext uri="{FF2B5EF4-FFF2-40B4-BE49-F238E27FC236}">
                <a16:creationId xmlns:a16="http://schemas.microsoft.com/office/drawing/2014/main" id="{A2485238-F912-4F65-930B-5D91ABD41B84}"/>
              </a:ext>
            </a:extLst>
          </p:cNvPr>
          <p:cNvSpPr txBox="1">
            <a:spLocks noGrp="1"/>
          </p:cNvSpPr>
          <p:nvPr>
            <p:ph type="title" idx="4294967295"/>
          </p:nvPr>
        </p:nvSpPr>
        <p:spPr>
          <a:xfrm>
            <a:off x="190500" y="199263"/>
            <a:ext cx="5532438" cy="568325"/>
          </a:xfrm>
          <a:prstGeom prst="rect">
            <a:avLst/>
          </a:prstGeom>
        </p:spPr>
        <p:txBody>
          <a:bodyPr vert="horz" lIns="91440" tIns="45720" rIns="91440" bIns="45720" rtlCol="0" anchor="b">
            <a:normAutofit/>
          </a:bodyPr>
          <a:lstStyle/>
          <a:p>
            <a:r>
              <a:rPr lang="en-US" sz="3400" dirty="0">
                <a:latin typeface="Century" panose="02040604050505020304" pitchFamily="18" charset="0"/>
              </a:rPr>
              <a:t>Workplace monitoring</a:t>
            </a:r>
          </a:p>
        </p:txBody>
      </p:sp>
      <p:pic>
        <p:nvPicPr>
          <p:cNvPr id="3" name="Content Placeholder 2" descr="A person sitting at a desk in front of a book shelf&#10;&#10;Description automatically generated">
            <a:extLst>
              <a:ext uri="{FF2B5EF4-FFF2-40B4-BE49-F238E27FC236}">
                <a16:creationId xmlns:a16="http://schemas.microsoft.com/office/drawing/2014/main" id="{9EFA0666-2F90-4E41-8746-874AB6005A53}"/>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7245" r="25752" b="-1"/>
          <a:stretch/>
        </p:blipFill>
        <p:spPr>
          <a:xfrm>
            <a:off x="5308600" y="0"/>
            <a:ext cx="6883400" cy="685800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5" name="TextBox 4">
            <a:extLst>
              <a:ext uri="{FF2B5EF4-FFF2-40B4-BE49-F238E27FC236}">
                <a16:creationId xmlns:a16="http://schemas.microsoft.com/office/drawing/2014/main" id="{0B958CC9-0B0E-4C4C-8B98-29054AD76805}"/>
              </a:ext>
            </a:extLst>
          </p:cNvPr>
          <p:cNvSpPr txBox="1"/>
          <p:nvPr/>
        </p:nvSpPr>
        <p:spPr>
          <a:xfrm>
            <a:off x="114300" y="841121"/>
            <a:ext cx="4991100" cy="5797804"/>
          </a:xfrm>
          <a:prstGeom prst="rect">
            <a:avLst/>
          </a:prstGeom>
        </p:spPr>
        <p:txBody>
          <a:bodyPr vert="horz" lIns="91440" tIns="45720" rIns="91440" bIns="45720" rtlCol="0" anchor="t">
            <a:normAutofit fontScale="92500" lnSpcReduction="10000"/>
          </a:bodyPr>
          <a:lstStyle/>
          <a:p>
            <a:pPr marL="57150" defTabSz="914400">
              <a:lnSpc>
                <a:spcPct val="90000"/>
              </a:lnSpc>
              <a:spcAft>
                <a:spcPts val="600"/>
              </a:spcAft>
            </a:pPr>
            <a:r>
              <a:rPr lang="en-US" sz="2000" dirty="0">
                <a:latin typeface="Century" panose="02040604050505020304" pitchFamily="18" charset="0"/>
              </a:rPr>
              <a:t>Legally, employers generally have broad powers to monitor activity</a:t>
            </a:r>
          </a:p>
          <a:p>
            <a:pPr marL="57150" defTabSz="914400">
              <a:lnSpc>
                <a:spcPct val="90000"/>
              </a:lnSpc>
              <a:spcAft>
                <a:spcPts val="600"/>
              </a:spcAft>
            </a:pPr>
            <a:r>
              <a:rPr lang="en-US" sz="2000" dirty="0">
                <a:latin typeface="Century" panose="02040604050505020304" pitchFamily="18" charset="0"/>
              </a:rPr>
              <a:t>Reasons to do so include data privacy and access management, security and productivity</a:t>
            </a:r>
          </a:p>
          <a:p>
            <a:pPr marL="57150" defTabSz="914400">
              <a:lnSpc>
                <a:spcPct val="90000"/>
              </a:lnSpc>
              <a:spcAft>
                <a:spcPts val="600"/>
              </a:spcAft>
            </a:pPr>
            <a:endParaRPr lang="en-US" sz="2000" dirty="0">
              <a:latin typeface="Century" panose="02040604050505020304" pitchFamily="18" charset="0"/>
            </a:endParaRPr>
          </a:p>
          <a:p>
            <a:pPr lvl="2" indent="-228600" defTabSz="914400">
              <a:lnSpc>
                <a:spcPct val="90000"/>
              </a:lnSpc>
              <a:spcAft>
                <a:spcPts val="600"/>
              </a:spcAft>
              <a:buFont typeface="Arial" panose="020B0604020202020204" pitchFamily="34" charset="0"/>
              <a:buChar char="•"/>
            </a:pPr>
            <a:r>
              <a:rPr lang="en-US" sz="2000" dirty="0">
                <a:latin typeface="Century" panose="02040604050505020304" pitchFamily="18" charset="0"/>
              </a:rPr>
              <a:t>Keeping track of what they type</a:t>
            </a:r>
          </a:p>
          <a:p>
            <a:pPr lvl="2" indent="-228600" defTabSz="914400">
              <a:lnSpc>
                <a:spcPct val="90000"/>
              </a:lnSpc>
              <a:spcAft>
                <a:spcPts val="600"/>
              </a:spcAft>
              <a:buFont typeface="Arial" panose="020B0604020202020204" pitchFamily="34" charset="0"/>
              <a:buChar char="•"/>
            </a:pPr>
            <a:r>
              <a:rPr lang="en-US" sz="2000" dirty="0">
                <a:latin typeface="Century" panose="02040604050505020304" pitchFamily="18" charset="0"/>
              </a:rPr>
              <a:t>Recording Internet activity</a:t>
            </a:r>
          </a:p>
          <a:p>
            <a:pPr lvl="2" indent="-228600" defTabSz="914400">
              <a:lnSpc>
                <a:spcPct val="90000"/>
              </a:lnSpc>
              <a:spcAft>
                <a:spcPts val="600"/>
              </a:spcAft>
              <a:buFont typeface="Arial" panose="020B0604020202020204" pitchFamily="34" charset="0"/>
              <a:buChar char="•"/>
            </a:pPr>
            <a:r>
              <a:rPr lang="en-US" sz="2000" dirty="0">
                <a:latin typeface="Century" panose="02040604050505020304" pitchFamily="18" charset="0"/>
              </a:rPr>
              <a:t>Taking screenshots</a:t>
            </a:r>
          </a:p>
          <a:p>
            <a:pPr lvl="2" indent="-228600" defTabSz="914400">
              <a:lnSpc>
                <a:spcPct val="90000"/>
              </a:lnSpc>
              <a:spcAft>
                <a:spcPts val="600"/>
              </a:spcAft>
              <a:buFont typeface="Arial" panose="020B0604020202020204" pitchFamily="34" charset="0"/>
              <a:buChar char="•"/>
            </a:pPr>
            <a:r>
              <a:rPr lang="en-US" sz="2000" dirty="0">
                <a:latin typeface="Century" panose="02040604050505020304" pitchFamily="18" charset="0"/>
              </a:rPr>
              <a:t>Using a device’s webcam</a:t>
            </a:r>
          </a:p>
          <a:p>
            <a:pPr lvl="2" indent="-228600" defTabSz="914400">
              <a:lnSpc>
                <a:spcPct val="90000"/>
              </a:lnSpc>
              <a:spcAft>
                <a:spcPts val="600"/>
              </a:spcAft>
              <a:buFont typeface="Arial" panose="020B0604020202020204" pitchFamily="34" charset="0"/>
              <a:buChar char="•"/>
            </a:pPr>
            <a:r>
              <a:rPr lang="en-US" sz="2000" dirty="0">
                <a:latin typeface="Century" panose="02040604050505020304" pitchFamily="18" charset="0"/>
              </a:rPr>
              <a:t>Noting which employees access what files and when</a:t>
            </a:r>
          </a:p>
          <a:p>
            <a:pPr lvl="2" indent="-228600" defTabSz="914400">
              <a:lnSpc>
                <a:spcPct val="90000"/>
              </a:lnSpc>
              <a:spcAft>
                <a:spcPts val="600"/>
              </a:spcAft>
              <a:buFont typeface="Arial" panose="020B0604020202020204" pitchFamily="34" charset="0"/>
              <a:buChar char="•"/>
            </a:pPr>
            <a:r>
              <a:rPr lang="en-US" sz="2000" dirty="0">
                <a:latin typeface="Century" panose="02040604050505020304" pitchFamily="18" charset="0"/>
              </a:rPr>
              <a:t>Monitoring an employee’s physical location using GPS </a:t>
            </a:r>
          </a:p>
          <a:p>
            <a:pPr lvl="2" indent="-228600" defTabSz="914400">
              <a:lnSpc>
                <a:spcPct val="90000"/>
              </a:lnSpc>
              <a:spcAft>
                <a:spcPts val="600"/>
              </a:spcAft>
              <a:buFont typeface="Arial" panose="020B0604020202020204" pitchFamily="34" charset="0"/>
              <a:buChar char="•"/>
            </a:pPr>
            <a:r>
              <a:rPr lang="en-US" sz="2000" dirty="0">
                <a:latin typeface="Century" panose="02040604050505020304" pitchFamily="18" charset="0"/>
              </a:rPr>
              <a:t>Measuring the employee’s productivity, such as noting a computer’s idle time or how long an app or piece of software remains open</a:t>
            </a:r>
          </a:p>
          <a:p>
            <a:pPr lvl="1" indent="-228600" defTabSz="914400">
              <a:lnSpc>
                <a:spcPct val="90000"/>
              </a:lnSpc>
              <a:spcAft>
                <a:spcPts val="600"/>
              </a:spcAft>
              <a:buFont typeface="Arial" panose="020B0604020202020204" pitchFamily="34" charset="0"/>
              <a:buChar char="•"/>
            </a:pPr>
            <a:endParaRPr lang="en-US" sz="1100" dirty="0">
              <a:latin typeface="Century" panose="02040604050505020304" pitchFamily="18" charset="0"/>
            </a:endParaRPr>
          </a:p>
          <a:p>
            <a:pPr defTabSz="914400">
              <a:lnSpc>
                <a:spcPct val="90000"/>
              </a:lnSpc>
              <a:spcAft>
                <a:spcPts val="600"/>
              </a:spcAft>
            </a:pPr>
            <a:r>
              <a:rPr lang="en-US" sz="1100" dirty="0">
                <a:latin typeface="Century" panose="02040604050505020304" pitchFamily="18" charset="0"/>
              </a:rPr>
              <a:t>https://www.forbes.com/sites/tomspiggle/2020/05/21/can-employers-monitor-employees-who-work-from-home-due-to-the-coronavirus/</a:t>
            </a:r>
          </a:p>
        </p:txBody>
      </p:sp>
    </p:spTree>
    <p:extLst>
      <p:ext uri="{BB962C8B-B14F-4D97-AF65-F5344CB8AC3E}">
        <p14:creationId xmlns:p14="http://schemas.microsoft.com/office/powerpoint/2010/main" val="322709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fade">
                                      <p:cBhvr>
                                        <p:cTn id="4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EE5F92-4591-465F-AF08-C7B43BB606AC}"/>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defRPr/>
            </a:pPr>
            <a:fld id="{3A98EE3D-8CD1-4C3F-BD1C-C98C9596463C}" type="slidenum">
              <a:rPr lang="en-US">
                <a:solidFill>
                  <a:schemeClr val="bg1"/>
                </a:solidFill>
                <a:latin typeface="Calibri" panose="020F0502020204030204"/>
              </a:rPr>
              <a:pPr defTabSz="914400">
                <a:spcAft>
                  <a:spcPts val="600"/>
                </a:spcAft>
                <a:defRPr/>
              </a:pPr>
              <a:t>31</a:t>
            </a:fld>
            <a:endParaRPr lang="en-US">
              <a:solidFill>
                <a:schemeClr val="bg1"/>
              </a:solidFill>
              <a:latin typeface="Calibri" panose="020F0502020204030204"/>
            </a:endParaRPr>
          </a:p>
        </p:txBody>
      </p:sp>
      <p:sp>
        <p:nvSpPr>
          <p:cNvPr id="28" name="Title 27">
            <a:extLst>
              <a:ext uri="{FF2B5EF4-FFF2-40B4-BE49-F238E27FC236}">
                <a16:creationId xmlns:a16="http://schemas.microsoft.com/office/drawing/2014/main" id="{A2485238-F912-4F65-930B-5D91ABD41B84}"/>
              </a:ext>
            </a:extLst>
          </p:cNvPr>
          <p:cNvSpPr txBox="1">
            <a:spLocks noGrp="1"/>
          </p:cNvSpPr>
          <p:nvPr>
            <p:ph type="title" idx="4294967295"/>
          </p:nvPr>
        </p:nvSpPr>
        <p:spPr>
          <a:xfrm>
            <a:off x="190500" y="199263"/>
            <a:ext cx="5532438" cy="568325"/>
          </a:xfrm>
          <a:prstGeom prst="rect">
            <a:avLst/>
          </a:prstGeom>
        </p:spPr>
        <p:txBody>
          <a:bodyPr vert="horz" lIns="91440" tIns="45720" rIns="91440" bIns="45720" rtlCol="0" anchor="b">
            <a:normAutofit/>
          </a:bodyPr>
          <a:lstStyle/>
          <a:p>
            <a:r>
              <a:rPr lang="en-US" sz="3400" dirty="0">
                <a:latin typeface="Century" panose="02040604050505020304" pitchFamily="18" charset="0"/>
              </a:rPr>
              <a:t>Workplace monitoring</a:t>
            </a:r>
          </a:p>
        </p:txBody>
      </p:sp>
      <p:pic>
        <p:nvPicPr>
          <p:cNvPr id="3" name="Content Placeholder 2" descr="A person sitting at a desk in front of a book shelf&#10;&#10;Description automatically generated">
            <a:extLst>
              <a:ext uri="{FF2B5EF4-FFF2-40B4-BE49-F238E27FC236}">
                <a16:creationId xmlns:a16="http://schemas.microsoft.com/office/drawing/2014/main" id="{9EFA0666-2F90-4E41-8746-874AB6005A53}"/>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7245" r="25752" b="-1"/>
          <a:stretch/>
        </p:blipFill>
        <p:spPr>
          <a:xfrm>
            <a:off x="5308600" y="0"/>
            <a:ext cx="6883400" cy="685800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
        <p:nvSpPr>
          <p:cNvPr id="5" name="TextBox 4">
            <a:extLst>
              <a:ext uri="{FF2B5EF4-FFF2-40B4-BE49-F238E27FC236}">
                <a16:creationId xmlns:a16="http://schemas.microsoft.com/office/drawing/2014/main" id="{0B958CC9-0B0E-4C4C-8B98-29054AD76805}"/>
              </a:ext>
            </a:extLst>
          </p:cNvPr>
          <p:cNvSpPr txBox="1"/>
          <p:nvPr/>
        </p:nvSpPr>
        <p:spPr>
          <a:xfrm>
            <a:off x="114300" y="841121"/>
            <a:ext cx="4991100" cy="5797804"/>
          </a:xfrm>
          <a:prstGeom prst="rect">
            <a:avLst/>
          </a:prstGeom>
        </p:spPr>
        <p:txBody>
          <a:bodyPr vert="horz" lIns="91440" tIns="45720" rIns="91440" bIns="45720" rtlCol="0" anchor="t">
            <a:normAutofit fontScale="92500" lnSpcReduction="10000"/>
          </a:bodyPr>
          <a:lstStyle/>
          <a:p>
            <a:pPr marL="57150" defTabSz="914400">
              <a:lnSpc>
                <a:spcPct val="90000"/>
              </a:lnSpc>
              <a:spcAft>
                <a:spcPts val="600"/>
              </a:spcAft>
            </a:pPr>
            <a:r>
              <a:rPr lang="en-US" sz="2000" dirty="0">
                <a:solidFill>
                  <a:schemeClr val="bg1">
                    <a:lumMod val="85000"/>
                  </a:schemeClr>
                </a:solidFill>
                <a:latin typeface="Century" panose="02040604050505020304" pitchFamily="18" charset="0"/>
              </a:rPr>
              <a:t>Legally, employers generally have broad powers to monitor activity</a:t>
            </a:r>
          </a:p>
          <a:p>
            <a:pPr marL="57150" defTabSz="914400">
              <a:lnSpc>
                <a:spcPct val="90000"/>
              </a:lnSpc>
              <a:spcAft>
                <a:spcPts val="600"/>
              </a:spcAft>
            </a:pPr>
            <a:r>
              <a:rPr lang="en-US" sz="2000" dirty="0">
                <a:solidFill>
                  <a:schemeClr val="bg1">
                    <a:lumMod val="85000"/>
                  </a:schemeClr>
                </a:solidFill>
                <a:latin typeface="Century" panose="02040604050505020304" pitchFamily="18" charset="0"/>
              </a:rPr>
              <a:t>Reasons to do so include data privacy and access management, security and productivity</a:t>
            </a:r>
          </a:p>
          <a:p>
            <a:pPr marL="57150" defTabSz="914400">
              <a:lnSpc>
                <a:spcPct val="90000"/>
              </a:lnSpc>
              <a:spcAft>
                <a:spcPts val="600"/>
              </a:spcAft>
            </a:pPr>
            <a:endParaRPr lang="en-US" sz="2000" dirty="0">
              <a:solidFill>
                <a:schemeClr val="bg1">
                  <a:lumMod val="85000"/>
                </a:schemeClr>
              </a:solidFill>
              <a:latin typeface="Century" panose="02040604050505020304" pitchFamily="18" charset="0"/>
            </a:endParaRPr>
          </a:p>
          <a:p>
            <a:pPr lvl="2" indent="-228600" defTabSz="914400">
              <a:lnSpc>
                <a:spcPct val="90000"/>
              </a:lnSpc>
              <a:spcAft>
                <a:spcPts val="600"/>
              </a:spcAft>
              <a:buFont typeface="Arial" panose="020B0604020202020204" pitchFamily="34" charset="0"/>
              <a:buChar char="•"/>
            </a:pPr>
            <a:r>
              <a:rPr lang="en-US" sz="2000" dirty="0">
                <a:solidFill>
                  <a:schemeClr val="bg1">
                    <a:lumMod val="85000"/>
                  </a:schemeClr>
                </a:solidFill>
                <a:latin typeface="Century" panose="02040604050505020304" pitchFamily="18" charset="0"/>
              </a:rPr>
              <a:t>Keeping track of what they type</a:t>
            </a:r>
          </a:p>
          <a:p>
            <a:pPr lvl="2" indent="-228600" defTabSz="914400">
              <a:lnSpc>
                <a:spcPct val="90000"/>
              </a:lnSpc>
              <a:spcAft>
                <a:spcPts val="600"/>
              </a:spcAft>
              <a:buFont typeface="Arial" panose="020B0604020202020204" pitchFamily="34" charset="0"/>
              <a:buChar char="•"/>
            </a:pPr>
            <a:r>
              <a:rPr lang="en-US" sz="2000" dirty="0">
                <a:solidFill>
                  <a:schemeClr val="bg1">
                    <a:lumMod val="85000"/>
                  </a:schemeClr>
                </a:solidFill>
                <a:latin typeface="Century" panose="02040604050505020304" pitchFamily="18" charset="0"/>
              </a:rPr>
              <a:t>Recording Internet activity</a:t>
            </a:r>
          </a:p>
          <a:p>
            <a:pPr lvl="2" indent="-228600" defTabSz="914400">
              <a:lnSpc>
                <a:spcPct val="90000"/>
              </a:lnSpc>
              <a:spcAft>
                <a:spcPts val="600"/>
              </a:spcAft>
              <a:buFont typeface="Arial" panose="020B0604020202020204" pitchFamily="34" charset="0"/>
              <a:buChar char="•"/>
            </a:pPr>
            <a:r>
              <a:rPr lang="en-US" sz="2000" dirty="0">
                <a:latin typeface="Century" panose="02040604050505020304" pitchFamily="18" charset="0"/>
              </a:rPr>
              <a:t>Taking screenshots</a:t>
            </a:r>
          </a:p>
          <a:p>
            <a:pPr lvl="2" indent="-228600" defTabSz="914400">
              <a:lnSpc>
                <a:spcPct val="90000"/>
              </a:lnSpc>
              <a:spcAft>
                <a:spcPts val="600"/>
              </a:spcAft>
              <a:buFont typeface="Arial" panose="020B0604020202020204" pitchFamily="34" charset="0"/>
              <a:buChar char="•"/>
            </a:pPr>
            <a:r>
              <a:rPr lang="en-US" sz="2000" dirty="0">
                <a:latin typeface="Century" panose="02040604050505020304" pitchFamily="18" charset="0"/>
              </a:rPr>
              <a:t>Using a device’s webcam</a:t>
            </a:r>
          </a:p>
          <a:p>
            <a:pPr lvl="2" indent="-228600" defTabSz="914400">
              <a:lnSpc>
                <a:spcPct val="90000"/>
              </a:lnSpc>
              <a:spcAft>
                <a:spcPts val="600"/>
              </a:spcAft>
              <a:buFont typeface="Arial" panose="020B0604020202020204" pitchFamily="34" charset="0"/>
              <a:buChar char="•"/>
            </a:pPr>
            <a:r>
              <a:rPr lang="en-US" sz="2000" dirty="0">
                <a:solidFill>
                  <a:schemeClr val="bg1">
                    <a:lumMod val="85000"/>
                  </a:schemeClr>
                </a:solidFill>
                <a:latin typeface="Century" panose="02040604050505020304" pitchFamily="18" charset="0"/>
              </a:rPr>
              <a:t>Noting which employees access what files and when</a:t>
            </a:r>
          </a:p>
          <a:p>
            <a:pPr lvl="2" indent="-228600" defTabSz="914400">
              <a:lnSpc>
                <a:spcPct val="90000"/>
              </a:lnSpc>
              <a:spcAft>
                <a:spcPts val="600"/>
              </a:spcAft>
              <a:buFont typeface="Arial" panose="020B0604020202020204" pitchFamily="34" charset="0"/>
              <a:buChar char="•"/>
            </a:pPr>
            <a:r>
              <a:rPr lang="en-US" sz="2000" dirty="0">
                <a:solidFill>
                  <a:schemeClr val="bg1">
                    <a:lumMod val="85000"/>
                  </a:schemeClr>
                </a:solidFill>
                <a:latin typeface="Century" panose="02040604050505020304" pitchFamily="18" charset="0"/>
              </a:rPr>
              <a:t>Monitoring an employee’s physical location using GPS </a:t>
            </a:r>
          </a:p>
          <a:p>
            <a:pPr lvl="2" indent="-228600" defTabSz="914400">
              <a:lnSpc>
                <a:spcPct val="90000"/>
              </a:lnSpc>
              <a:spcAft>
                <a:spcPts val="600"/>
              </a:spcAft>
              <a:buFont typeface="Arial" panose="020B0604020202020204" pitchFamily="34" charset="0"/>
              <a:buChar char="•"/>
            </a:pPr>
            <a:r>
              <a:rPr lang="en-US" sz="2000" dirty="0">
                <a:latin typeface="Century" panose="02040604050505020304" pitchFamily="18" charset="0"/>
              </a:rPr>
              <a:t>Measuring the employee’s productivity, such as noting a computer’s idle time or how long an app or piece of software remains open</a:t>
            </a:r>
          </a:p>
          <a:p>
            <a:pPr lvl="1" indent="-228600" defTabSz="914400">
              <a:lnSpc>
                <a:spcPct val="90000"/>
              </a:lnSpc>
              <a:spcAft>
                <a:spcPts val="600"/>
              </a:spcAft>
              <a:buFont typeface="Arial" panose="020B0604020202020204" pitchFamily="34" charset="0"/>
              <a:buChar char="•"/>
            </a:pPr>
            <a:endParaRPr lang="en-US" sz="1100" dirty="0">
              <a:solidFill>
                <a:schemeClr val="bg1">
                  <a:lumMod val="85000"/>
                </a:schemeClr>
              </a:solidFill>
              <a:latin typeface="Century" panose="02040604050505020304" pitchFamily="18" charset="0"/>
            </a:endParaRPr>
          </a:p>
          <a:p>
            <a:pPr defTabSz="914400">
              <a:lnSpc>
                <a:spcPct val="90000"/>
              </a:lnSpc>
              <a:spcAft>
                <a:spcPts val="600"/>
              </a:spcAft>
            </a:pPr>
            <a:r>
              <a:rPr lang="en-US" sz="1100" dirty="0">
                <a:solidFill>
                  <a:schemeClr val="bg1">
                    <a:lumMod val="85000"/>
                  </a:schemeClr>
                </a:solidFill>
                <a:latin typeface="Century" panose="02040604050505020304" pitchFamily="18" charset="0"/>
              </a:rPr>
              <a:t>https://www.forbes.com/sites/tomspiggle/2020/05/21/can-employers-monitor-employees-who-work-from-home-due-to-the-coronavirus/</a:t>
            </a:r>
          </a:p>
        </p:txBody>
      </p:sp>
      <p:sp>
        <p:nvSpPr>
          <p:cNvPr id="2" name="Speech Bubble: Oval 1">
            <a:extLst>
              <a:ext uri="{FF2B5EF4-FFF2-40B4-BE49-F238E27FC236}">
                <a16:creationId xmlns:a16="http://schemas.microsoft.com/office/drawing/2014/main" id="{9511244F-2AC8-4B05-A126-399C7F611CA7}"/>
              </a:ext>
            </a:extLst>
          </p:cNvPr>
          <p:cNvSpPr/>
          <p:nvPr/>
        </p:nvSpPr>
        <p:spPr>
          <a:xfrm>
            <a:off x="8115300" y="767588"/>
            <a:ext cx="3733800" cy="1905000"/>
          </a:xfrm>
          <a:prstGeom prst="wedgeEllipseCallout">
            <a:avLst>
              <a:gd name="adj1" fmla="val -30230"/>
              <a:gd name="adj2" fmla="val 7757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latin typeface="Century" panose="02040604050505020304" pitchFamily="18" charset="0"/>
              </a:rPr>
              <a:t>Are these metrics justified?</a:t>
            </a:r>
          </a:p>
        </p:txBody>
      </p:sp>
    </p:spTree>
    <p:extLst>
      <p:ext uri="{BB962C8B-B14F-4D97-AF65-F5344CB8AC3E}">
        <p14:creationId xmlns:p14="http://schemas.microsoft.com/office/powerpoint/2010/main" val="130327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4"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4B923CB-2C01-4DC3-888E-500049F2524E}"/>
              </a:ext>
            </a:extLst>
          </p:cNvPr>
          <p:cNvSpPr>
            <a:spLocks noGrp="1"/>
          </p:cNvSpPr>
          <p:nvPr>
            <p:ph type="title"/>
          </p:nvPr>
        </p:nvSpPr>
        <p:spPr>
          <a:xfrm>
            <a:off x="7269686" y="795527"/>
            <a:ext cx="4438126" cy="1433323"/>
          </a:xfrm>
        </p:spPr>
        <p:txBody>
          <a:bodyPr>
            <a:normAutofit/>
          </a:bodyPr>
          <a:lstStyle/>
          <a:p>
            <a:pPr algn="ctr"/>
            <a:r>
              <a:rPr lang="en-US" sz="3200" dirty="0">
                <a:latin typeface="Century" panose="02040604050505020304" pitchFamily="18" charset="0"/>
              </a:rPr>
              <a:t>Improving operational productivity</a:t>
            </a:r>
            <a:endParaRPr lang="en-US" sz="3200" dirty="0"/>
          </a:p>
        </p:txBody>
      </p:sp>
      <p:sp>
        <p:nvSpPr>
          <p:cNvPr id="4" name="Slide Number Placeholder 3">
            <a:extLst>
              <a:ext uri="{FF2B5EF4-FFF2-40B4-BE49-F238E27FC236}">
                <a16:creationId xmlns:a16="http://schemas.microsoft.com/office/drawing/2014/main" id="{48084CC2-310A-4FB2-B92D-2386E399CF61}"/>
              </a:ext>
            </a:extLst>
          </p:cNvPr>
          <p:cNvSpPr>
            <a:spLocks noGrp="1"/>
          </p:cNvSpPr>
          <p:nvPr>
            <p:ph type="sldNum" sz="quarter" idx="12"/>
          </p:nvPr>
        </p:nvSpPr>
        <p:spPr>
          <a:xfrm>
            <a:off x="10469880" y="320040"/>
            <a:ext cx="914400" cy="320040"/>
          </a:xfrm>
        </p:spPr>
        <p:txBody>
          <a:bodyPr>
            <a:normAutofit/>
          </a:bodyPr>
          <a:lstStyle/>
          <a:p>
            <a:pPr>
              <a:spcAft>
                <a:spcPts val="600"/>
              </a:spcAft>
            </a:pPr>
            <a:fld id="{3A98EE3D-8CD1-4C3F-BD1C-C98C9596463C}" type="slidenum">
              <a:rPr lang="en-US">
                <a:solidFill>
                  <a:schemeClr val="tx1">
                    <a:lumMod val="50000"/>
                    <a:lumOff val="50000"/>
                  </a:schemeClr>
                </a:solidFill>
              </a:rPr>
              <a:pPr>
                <a:spcAft>
                  <a:spcPts val="600"/>
                </a:spcAft>
              </a:pPr>
              <a:t>32</a:t>
            </a:fld>
            <a:endParaRPr lang="en-US">
              <a:solidFill>
                <a:schemeClr val="tx1">
                  <a:lumMod val="50000"/>
                  <a:lumOff val="50000"/>
                </a:schemeClr>
              </a:solidFill>
            </a:endParaRPr>
          </a:p>
        </p:txBody>
      </p:sp>
      <p:sp>
        <p:nvSpPr>
          <p:cNvPr id="46" name="Rectangle 4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EAD2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B6CFE93-17E1-4C44-AF1F-03F1C44FEAC8}"/>
              </a:ext>
            </a:extLst>
          </p:cNvPr>
          <p:cNvPicPr>
            <a:picLocks noChangeAspect="1"/>
          </p:cNvPicPr>
          <p:nvPr/>
        </p:nvPicPr>
        <p:blipFill rotWithShape="1">
          <a:blip r:embed="rId3"/>
          <a:srcRect r="3" b="3386"/>
          <a:stretch/>
        </p:blipFill>
        <p:spPr>
          <a:xfrm>
            <a:off x="972115" y="960214"/>
            <a:ext cx="5641848" cy="4919472"/>
          </a:xfrm>
          <a:prstGeom prst="rect">
            <a:avLst/>
          </a:prstGeom>
          <a:ln w="12700">
            <a:noFill/>
          </a:ln>
        </p:spPr>
      </p:pic>
      <p:sp>
        <p:nvSpPr>
          <p:cNvPr id="3" name="Content Placeholder 2">
            <a:extLst>
              <a:ext uri="{FF2B5EF4-FFF2-40B4-BE49-F238E27FC236}">
                <a16:creationId xmlns:a16="http://schemas.microsoft.com/office/drawing/2014/main" id="{1FBE23C9-B8CD-40D6-9D1A-8CF784DA7278}"/>
              </a:ext>
            </a:extLst>
          </p:cNvPr>
          <p:cNvSpPr>
            <a:spLocks noGrp="1"/>
          </p:cNvSpPr>
          <p:nvPr>
            <p:ph idx="1"/>
          </p:nvPr>
        </p:nvSpPr>
        <p:spPr>
          <a:xfrm>
            <a:off x="7293817" y="2338388"/>
            <a:ext cx="4099607" cy="3678237"/>
          </a:xfrm>
        </p:spPr>
        <p:txBody>
          <a:bodyPr anchor="ctr">
            <a:normAutofit/>
          </a:bodyPr>
          <a:lstStyle/>
          <a:p>
            <a:pPr marL="0" indent="0">
              <a:spcAft>
                <a:spcPts val="1200"/>
              </a:spcAft>
              <a:buClr>
                <a:srgbClr val="FEAD2C"/>
              </a:buClr>
              <a:buNone/>
            </a:pPr>
            <a:r>
              <a:rPr lang="en-US" sz="1800" dirty="0">
                <a:latin typeface="Century" panose="02040604050505020304" pitchFamily="18" charset="0"/>
              </a:rPr>
              <a:t>WORKDAY provides “people analytics”</a:t>
            </a:r>
          </a:p>
          <a:p>
            <a:pPr marL="0" indent="0">
              <a:spcAft>
                <a:spcPts val="1200"/>
              </a:spcAft>
              <a:buClr>
                <a:srgbClr val="FEAD2C"/>
              </a:buClr>
              <a:buNone/>
            </a:pPr>
            <a:r>
              <a:rPr lang="en-US" sz="1800" dirty="0">
                <a:latin typeface="Century" panose="02040604050505020304" pitchFamily="18" charset="0"/>
              </a:rPr>
              <a:t>Examines 60 factors to predict which employees are likely to quit, to be disgruntled, and how the employer might best retain the best employees</a:t>
            </a:r>
          </a:p>
          <a:p>
            <a:pPr marL="0" indent="0">
              <a:spcAft>
                <a:spcPts val="1200"/>
              </a:spcAft>
              <a:buClr>
                <a:srgbClr val="FEAD2C"/>
              </a:buClr>
              <a:buNone/>
            </a:pPr>
            <a:r>
              <a:rPr lang="en-US" sz="1800" dirty="0">
                <a:latin typeface="Century" panose="02040604050505020304" pitchFamily="18" charset="0"/>
              </a:rPr>
              <a:t>Factors include the time an employee takes between days off for vacations or changes in the individual’s supervisor</a:t>
            </a:r>
          </a:p>
        </p:txBody>
      </p:sp>
    </p:spTree>
    <p:extLst>
      <p:ext uri="{BB962C8B-B14F-4D97-AF65-F5344CB8AC3E}">
        <p14:creationId xmlns:p14="http://schemas.microsoft.com/office/powerpoint/2010/main" val="60251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ity lights focused in magnifying glass">
            <a:extLst>
              <a:ext uri="{FF2B5EF4-FFF2-40B4-BE49-F238E27FC236}">
                <a16:creationId xmlns:a16="http://schemas.microsoft.com/office/drawing/2014/main" id="{75390F2F-D01C-47FB-94E4-A0812C5C457A}"/>
              </a:ext>
            </a:extLst>
          </p:cNvPr>
          <p:cNvPicPr>
            <a:picLocks noChangeAspect="1"/>
          </p:cNvPicPr>
          <p:nvPr/>
        </p:nvPicPr>
        <p:blipFill rotWithShape="1">
          <a:blip r:embed="rId2">
            <a:extLst>
              <a:ext uri="{28A0092B-C50C-407E-A947-70E740481C1C}">
                <a14:useLocalDpi xmlns:a14="http://schemas.microsoft.com/office/drawing/2010/main" val="0"/>
              </a:ext>
            </a:extLst>
          </a:blip>
          <a:srcRect t="12534" b="3197"/>
          <a:stretch/>
        </p:blipFill>
        <p:spPr>
          <a:xfrm>
            <a:off x="-1" y="10"/>
            <a:ext cx="12192000" cy="6857990"/>
          </a:xfrm>
          <a:prstGeom prst="rect">
            <a:avLst/>
          </a:prstGeom>
        </p:spPr>
      </p:pic>
      <p:sp>
        <p:nvSpPr>
          <p:cNvPr id="3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3" name="Title 2">
            <a:extLst>
              <a:ext uri="{FF2B5EF4-FFF2-40B4-BE49-F238E27FC236}">
                <a16:creationId xmlns:a16="http://schemas.microsoft.com/office/drawing/2014/main" id="{B89522B2-0C3B-43B9-9D81-4274D0BF11C8}"/>
              </a:ext>
            </a:extLst>
          </p:cNvPr>
          <p:cNvSpPr txBox="1">
            <a:spLocks noGrp="1"/>
          </p:cNvSpPr>
          <p:nvPr>
            <p:ph type="title"/>
          </p:nvPr>
        </p:nvSpPr>
        <p:spPr>
          <a:xfrm>
            <a:off x="709448" y="1913950"/>
            <a:ext cx="4204137" cy="1342754"/>
          </a:xfrm>
          <a:prstGeom prst="rect">
            <a:avLst/>
          </a:prstGeom>
        </p:spPr>
        <p:txBody>
          <a:bodyPr rtlCol="0">
            <a:normAutofit/>
          </a:bodyPr>
          <a:lstStyle/>
          <a:p>
            <a:pPr algn="ctr"/>
            <a:r>
              <a:rPr lang="en-US" sz="3600">
                <a:latin typeface="Century" panose="02040604050505020304" pitchFamily="18" charset="0"/>
              </a:rPr>
              <a:t>“Automated” decision-making</a:t>
            </a:r>
          </a:p>
        </p:txBody>
      </p:sp>
      <p:sp>
        <p:nvSpPr>
          <p:cNvPr id="4" name="Slide Number Placeholder 3">
            <a:extLst>
              <a:ext uri="{FF2B5EF4-FFF2-40B4-BE49-F238E27FC236}">
                <a16:creationId xmlns:a16="http://schemas.microsoft.com/office/drawing/2014/main" id="{EEEE5F92-4591-465F-AF08-C7B43BB606AC}"/>
              </a:ext>
            </a:extLst>
          </p:cNvPr>
          <p:cNvSpPr>
            <a:spLocks noGrp="1"/>
          </p:cNvSpPr>
          <p:nvPr>
            <p:ph type="sldNum" sz="quarter" idx="12"/>
          </p:nvPr>
        </p:nvSpPr>
        <p:spPr>
          <a:xfrm>
            <a:off x="11252200" y="6037412"/>
            <a:ext cx="414284" cy="388788"/>
          </a:xfrm>
          <a:prstGeom prst="ellipse">
            <a:avLst/>
          </a:prstGeom>
          <a:solidFill>
            <a:schemeClr val="bg1">
              <a:alpha val="70000"/>
            </a:schemeClr>
          </a:solidFill>
          <a:ln>
            <a:solidFill>
              <a:schemeClr val="tx1">
                <a:lumMod val="75000"/>
                <a:lumOff val="25000"/>
              </a:schemeClr>
            </a:solidFill>
          </a:ln>
        </p:spPr>
        <p:txBody>
          <a:bodyPr vert="horz" lIns="91440" tIns="45720" rIns="91440" bIns="45720" rtlCol="0">
            <a:normAutofit fontScale="70000" lnSpcReduction="20000"/>
          </a:bodyPr>
          <a:lstStyle/>
          <a:p>
            <a:pPr algn="ctr" defTabSz="914400">
              <a:lnSpc>
                <a:spcPct val="90000"/>
              </a:lnSpc>
              <a:spcAft>
                <a:spcPts val="600"/>
              </a:spcAft>
              <a:defRPr/>
            </a:pPr>
            <a:fld id="{3A98EE3D-8CD1-4C3F-BD1C-C98C9596463C}" type="slidenum">
              <a:rPr lang="en-US" sz="1100">
                <a:solidFill>
                  <a:schemeClr val="tx1"/>
                </a:solidFill>
                <a:latin typeface="Calibri" panose="020F0502020204030204"/>
              </a:rPr>
              <a:pPr algn="ctr" defTabSz="914400">
                <a:lnSpc>
                  <a:spcPct val="90000"/>
                </a:lnSpc>
                <a:spcAft>
                  <a:spcPts val="600"/>
                </a:spcAft>
                <a:defRPr/>
              </a:pPr>
              <a:t>33</a:t>
            </a:fld>
            <a:endParaRPr lang="en-US" sz="1100" dirty="0">
              <a:solidFill>
                <a:schemeClr val="tx1"/>
              </a:solidFill>
              <a:latin typeface="Calibri" panose="020F0502020204030204"/>
            </a:endParaRPr>
          </a:p>
        </p:txBody>
      </p:sp>
      <p:cxnSp>
        <p:nvCxnSpPr>
          <p:cNvPr id="33" name="Straight Connector 3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6" name="Content Placeholder 25">
            <a:extLst>
              <a:ext uri="{FF2B5EF4-FFF2-40B4-BE49-F238E27FC236}">
                <a16:creationId xmlns:a16="http://schemas.microsoft.com/office/drawing/2014/main" id="{50057E3F-2AAF-4932-9B03-095BE83C7266}"/>
              </a:ext>
            </a:extLst>
          </p:cNvPr>
          <p:cNvSpPr>
            <a:spLocks noGrp="1"/>
          </p:cNvSpPr>
          <p:nvPr>
            <p:ph idx="1"/>
          </p:nvPr>
        </p:nvSpPr>
        <p:spPr>
          <a:xfrm>
            <a:off x="525516" y="3560235"/>
            <a:ext cx="4630684" cy="2954864"/>
          </a:xfrm>
        </p:spPr>
        <p:txBody>
          <a:bodyPr anchor="ctr">
            <a:normAutofit lnSpcReduction="10000"/>
          </a:bodyPr>
          <a:lstStyle/>
          <a:p>
            <a:pPr marL="0" indent="0">
              <a:buNone/>
            </a:pPr>
            <a:r>
              <a:rPr lang="en-US" sz="2400" dirty="0">
                <a:latin typeface="Century" panose="02040604050505020304" pitchFamily="18" charset="0"/>
              </a:rPr>
              <a:t>AI can generate bias, and it can be difficult to </a:t>
            </a:r>
            <a:r>
              <a:rPr lang="en-US" sz="2400" i="1" dirty="0">
                <a:latin typeface="Century" panose="02040604050505020304" pitchFamily="18" charset="0"/>
              </a:rPr>
              <a:t>detect</a:t>
            </a:r>
            <a:r>
              <a:rPr lang="en-US" sz="2400" dirty="0">
                <a:latin typeface="Century" panose="02040604050505020304" pitchFamily="18" charset="0"/>
              </a:rPr>
              <a:t> and </a:t>
            </a:r>
            <a:r>
              <a:rPr lang="en-US" sz="2400" i="1" dirty="0">
                <a:latin typeface="Century" panose="02040604050505020304" pitchFamily="18" charset="0"/>
              </a:rPr>
              <a:t>remedy</a:t>
            </a:r>
            <a:r>
              <a:rPr lang="en-US" sz="2400" dirty="0">
                <a:latin typeface="Century" panose="02040604050505020304" pitchFamily="18" charset="0"/>
              </a:rPr>
              <a:t> bias in algorithmic decision-making</a:t>
            </a:r>
          </a:p>
          <a:p>
            <a:pPr marL="0" indent="0">
              <a:buNone/>
            </a:pPr>
            <a:endParaRPr lang="en-US" sz="2400" dirty="0">
              <a:latin typeface="Century" panose="02040604050505020304" pitchFamily="18" charset="0"/>
            </a:endParaRPr>
          </a:p>
          <a:p>
            <a:pPr marL="0" indent="0">
              <a:buNone/>
            </a:pPr>
            <a:r>
              <a:rPr lang="en-US" sz="2400" dirty="0">
                <a:latin typeface="Century" panose="02040604050505020304" pitchFamily="18" charset="0"/>
              </a:rPr>
              <a:t>Proving that discrimination occurred can be especially challenging</a:t>
            </a:r>
          </a:p>
          <a:p>
            <a:endParaRPr lang="en-US" sz="2400" dirty="0">
              <a:latin typeface="Century" panose="02040604050505020304" pitchFamily="18" charset="0"/>
            </a:endParaRPr>
          </a:p>
        </p:txBody>
      </p:sp>
    </p:spTree>
    <p:extLst>
      <p:ext uri="{BB962C8B-B14F-4D97-AF65-F5344CB8AC3E}">
        <p14:creationId xmlns:p14="http://schemas.microsoft.com/office/powerpoint/2010/main" val="388046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2" end="2"/>
                                            </p:txEl>
                                          </p:spTgt>
                                        </p:tgtEl>
                                        <p:attrNameLst>
                                          <p:attrName>style.visibility</p:attrName>
                                        </p:attrNameLst>
                                      </p:cBhvr>
                                      <p:to>
                                        <p:strVal val="visible"/>
                                      </p:to>
                                    </p:set>
                                    <p:animEffect transition="in" filter="fade">
                                      <p:cBhvr>
                                        <p:cTn id="12"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wo business people communicating">
            <a:extLst>
              <a:ext uri="{FF2B5EF4-FFF2-40B4-BE49-F238E27FC236}">
                <a16:creationId xmlns:a16="http://schemas.microsoft.com/office/drawing/2014/main" id="{99646F17-79AF-4707-93D6-A319824386EE}"/>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949" t="149" r="17747" b="-2162"/>
          <a:stretch/>
        </p:blipFill>
        <p:spPr>
          <a:xfrm>
            <a:off x="6095999" y="0"/>
            <a:ext cx="6095695" cy="6556820"/>
          </a:xfrm>
          <a:prstGeom prst="rect">
            <a:avLst/>
          </a:prstGeom>
        </p:spPr>
      </p:pic>
      <p:grpSp>
        <p:nvGrpSpPr>
          <p:cNvPr id="48" name="Group 47">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79564" y="0"/>
            <a:ext cx="6648564" cy="6858000"/>
            <a:chOff x="5705128" y="0"/>
            <a:chExt cx="6648564" cy="6858000"/>
          </a:xfrm>
        </p:grpSpPr>
        <p:sp>
          <p:nvSpPr>
            <p:cNvPr id="49" name="Freeform: Shape 48">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Freeform: Shape 51">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Freeform: Shape 52">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0A644022-2205-4169-AB88-985A85B1232B}"/>
              </a:ext>
            </a:extLst>
          </p:cNvPr>
          <p:cNvSpPr txBox="1"/>
          <p:nvPr/>
        </p:nvSpPr>
        <p:spPr>
          <a:xfrm>
            <a:off x="387964" y="0"/>
            <a:ext cx="4803636" cy="131166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600" dirty="0" err="1">
                <a:latin typeface="Century" panose="02040604050505020304" pitchFamily="18" charset="0"/>
                <a:ea typeface="+mj-ea"/>
                <a:cs typeface="+mj-cs"/>
              </a:rPr>
              <a:t>HireVue</a:t>
            </a:r>
            <a:endParaRPr lang="en-US" sz="3600" dirty="0">
              <a:latin typeface="Century" panose="02040604050505020304" pitchFamily="18" charset="0"/>
              <a:ea typeface="+mj-ea"/>
              <a:cs typeface="+mj-cs"/>
            </a:endParaRPr>
          </a:p>
        </p:txBody>
      </p:sp>
      <p:sp>
        <p:nvSpPr>
          <p:cNvPr id="26" name="Content Placeholder 25">
            <a:extLst>
              <a:ext uri="{FF2B5EF4-FFF2-40B4-BE49-F238E27FC236}">
                <a16:creationId xmlns:a16="http://schemas.microsoft.com/office/drawing/2014/main" id="{50057E3F-2AAF-4932-9B03-095BE83C7266}"/>
              </a:ext>
            </a:extLst>
          </p:cNvPr>
          <p:cNvSpPr>
            <a:spLocks noGrp="1"/>
          </p:cNvSpPr>
          <p:nvPr>
            <p:ph idx="1"/>
          </p:nvPr>
        </p:nvSpPr>
        <p:spPr>
          <a:xfrm>
            <a:off x="266700" y="1460500"/>
            <a:ext cx="5447001" cy="5080000"/>
          </a:xfrm>
        </p:spPr>
        <p:txBody>
          <a:bodyPr vert="horz" lIns="91440" tIns="45720" rIns="91440" bIns="45720" rtlCol="0" anchor="ctr">
            <a:normAutofit/>
          </a:bodyPr>
          <a:lstStyle/>
          <a:p>
            <a:r>
              <a:rPr lang="en-US" sz="2000" dirty="0" err="1">
                <a:latin typeface="Century" panose="02040604050505020304" pitchFamily="18" charset="0"/>
              </a:rPr>
              <a:t>HireVue</a:t>
            </a:r>
            <a:r>
              <a:rPr lang="en-US" sz="2000" dirty="0">
                <a:latin typeface="Century" panose="02040604050505020304" pitchFamily="18" charset="0"/>
              </a:rPr>
              <a:t> uses a proprietary algorithm to assess traits like “emotional intelligence”, “cognitive ability” and “Psychological traits”</a:t>
            </a:r>
          </a:p>
          <a:p>
            <a:r>
              <a:rPr lang="en-US" sz="2000" dirty="0">
                <a:latin typeface="Century" panose="02040604050505020304" pitchFamily="18" charset="0"/>
              </a:rPr>
              <a:t>EPIC, the Electronic Privacy Information Center filed a complaint with the FTC that </a:t>
            </a:r>
            <a:r>
              <a:rPr lang="en-US" sz="2000" dirty="0" err="1">
                <a:latin typeface="Century" panose="02040604050505020304" pitchFamily="18" charset="0"/>
              </a:rPr>
              <a:t>HireVue</a:t>
            </a:r>
            <a:r>
              <a:rPr lang="en-US" sz="2000" dirty="0">
                <a:latin typeface="Century" panose="02040604050505020304" pitchFamily="18" charset="0"/>
              </a:rPr>
              <a:t> has committed unfair and deceptive practices in violation of the FTC Act</a:t>
            </a:r>
          </a:p>
          <a:p>
            <a:r>
              <a:rPr lang="en-US" sz="2000" dirty="0">
                <a:latin typeface="Century" panose="02040604050505020304" pitchFamily="18" charset="0"/>
              </a:rPr>
              <a:t>EPIC charges that </a:t>
            </a:r>
            <a:r>
              <a:rPr lang="en-US" sz="2000" dirty="0" err="1">
                <a:latin typeface="Century" panose="02040604050505020304" pitchFamily="18" charset="0"/>
              </a:rPr>
              <a:t>HireVue</a:t>
            </a:r>
            <a:r>
              <a:rPr lang="en-US" sz="2000" dirty="0">
                <a:latin typeface="Century" panose="02040604050505020304" pitchFamily="18" charset="0"/>
              </a:rPr>
              <a:t> violates the Federal Trade Communications Act because it lacks a “reasonable basis” to support its claims and cannot be held accountable for the proper functioning of its secret algorithmic assessments</a:t>
            </a:r>
          </a:p>
          <a:p>
            <a:endParaRPr lang="en-US" sz="2000"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EEEE5F92-4591-465F-AF08-C7B43BB606A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3A98EE3D-8CD1-4C3F-BD1C-C98C9596463C}" type="slidenum">
              <a:rPr lang="en-US">
                <a:solidFill>
                  <a:prstClr val="black">
                    <a:tint val="75000"/>
                  </a:prstClr>
                </a:solidFill>
                <a:latin typeface="Calibri" panose="020F0502020204030204"/>
              </a:rPr>
              <a:pPr defTabSz="914400">
                <a:spcAft>
                  <a:spcPts val="600"/>
                </a:spcAft>
                <a:defRPr/>
              </a:pPr>
              <a:t>34</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114727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83CD16-8D6A-4DED-8AEF-91B2EB5B2AC6}"/>
              </a:ext>
            </a:extLst>
          </p:cNvPr>
          <p:cNvSpPr>
            <a:spLocks noGrp="1"/>
          </p:cNvSpPr>
          <p:nvPr>
            <p:ph type="title"/>
          </p:nvPr>
        </p:nvSpPr>
        <p:spPr>
          <a:xfrm>
            <a:off x="8006085" y="1714500"/>
            <a:ext cx="3689091" cy="1374741"/>
          </a:xfrm>
        </p:spPr>
        <p:txBody>
          <a:bodyPr>
            <a:normAutofit/>
          </a:bodyPr>
          <a:lstStyle/>
          <a:p>
            <a:r>
              <a:rPr lang="en-US" sz="2400" dirty="0">
                <a:latin typeface="Century" panose="02040604050505020304" pitchFamily="18" charset="0"/>
              </a:rPr>
              <a:t>What can an employee do to protect their own privacy?</a:t>
            </a:r>
          </a:p>
        </p:txBody>
      </p:sp>
      <p:pic>
        <p:nvPicPr>
          <p:cNvPr id="12" name="Picture 11" descr="Student working on a computer">
            <a:extLst>
              <a:ext uri="{FF2B5EF4-FFF2-40B4-BE49-F238E27FC236}">
                <a16:creationId xmlns:a16="http://schemas.microsoft.com/office/drawing/2014/main" id="{864E9CF7-CD0E-4B1F-846D-9F78B525F0E2}"/>
              </a:ext>
            </a:extLst>
          </p:cNvPr>
          <p:cNvPicPr>
            <a:picLocks noChangeAspect="1"/>
          </p:cNvPicPr>
          <p:nvPr/>
        </p:nvPicPr>
        <p:blipFill rotWithShape="1">
          <a:blip r:embed="rId3">
            <a:extLst>
              <a:ext uri="{28A0092B-C50C-407E-A947-70E740481C1C}">
                <a14:useLocalDpi xmlns:a14="http://schemas.microsoft.com/office/drawing/2010/main" val="0"/>
              </a:ext>
            </a:extLst>
          </a:blip>
          <a:srcRect l="11849" r="6848" b="-2"/>
          <a:stretch/>
        </p:blipFill>
        <p:spPr>
          <a:xfrm>
            <a:off x="20" y="10"/>
            <a:ext cx="7743929"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p:spPr>
      </p:pic>
      <p:sp>
        <p:nvSpPr>
          <p:cNvPr id="3" name="Content Placeholder 2">
            <a:extLst>
              <a:ext uri="{FF2B5EF4-FFF2-40B4-BE49-F238E27FC236}">
                <a16:creationId xmlns:a16="http://schemas.microsoft.com/office/drawing/2014/main" id="{AB3B509B-FA88-4E22-ABC8-8496B7588B33}"/>
              </a:ext>
            </a:extLst>
          </p:cNvPr>
          <p:cNvSpPr>
            <a:spLocks noGrp="1"/>
          </p:cNvSpPr>
          <p:nvPr>
            <p:ph idx="1"/>
          </p:nvPr>
        </p:nvSpPr>
        <p:spPr>
          <a:xfrm>
            <a:off x="8006085" y="3236181"/>
            <a:ext cx="3689091" cy="2195515"/>
          </a:xfrm>
        </p:spPr>
        <p:txBody>
          <a:bodyPr>
            <a:normAutofit/>
          </a:bodyPr>
          <a:lstStyle/>
          <a:p>
            <a:pPr marL="0" indent="0" algn="ctr">
              <a:buNone/>
            </a:pPr>
            <a:r>
              <a:rPr lang="en-US" sz="4800" dirty="0">
                <a:latin typeface="Century" panose="02040604050505020304" pitchFamily="18" charset="0"/>
              </a:rPr>
              <a:t>Know your rights!</a:t>
            </a:r>
          </a:p>
          <a:p>
            <a:pPr algn="ctr"/>
            <a:endParaRPr lang="en-US" sz="4800"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39A4A8B8-9521-42E5-A98C-81FA6CA7C6D0}"/>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chor="ctr">
            <a:normAutofit/>
          </a:bodyPr>
          <a:lstStyle/>
          <a:p>
            <a:pPr algn="ctr">
              <a:spcAft>
                <a:spcPts val="600"/>
              </a:spcAft>
            </a:pPr>
            <a:fld id="{3A98EE3D-8CD1-4C3F-BD1C-C98C9596463C}" type="slidenum">
              <a:rPr lang="en-US">
                <a:solidFill>
                  <a:schemeClr val="bg1"/>
                </a:solidFill>
              </a:rPr>
              <a:pPr algn="ctr">
                <a:spcAft>
                  <a:spcPts val="600"/>
                </a:spcAft>
              </a:pPr>
              <a:t>35</a:t>
            </a:fld>
            <a:endParaRPr lang="en-US">
              <a:solidFill>
                <a:schemeClr val="bg1"/>
              </a:solidFill>
            </a:endParaRPr>
          </a:p>
        </p:txBody>
      </p:sp>
    </p:spTree>
    <p:extLst>
      <p:ext uri="{BB962C8B-B14F-4D97-AF65-F5344CB8AC3E}">
        <p14:creationId xmlns:p14="http://schemas.microsoft.com/office/powerpoint/2010/main" val="125403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Teacher pointing to whiteboard">
            <a:extLst>
              <a:ext uri="{FF2B5EF4-FFF2-40B4-BE49-F238E27FC236}">
                <a16:creationId xmlns:a16="http://schemas.microsoft.com/office/drawing/2014/main" id="{2DFEF044-9DDB-4E68-96E7-BBE954017C6B}"/>
              </a:ext>
            </a:extLst>
          </p:cNvPr>
          <p:cNvPicPr>
            <a:picLocks noChangeAspect="1"/>
          </p:cNvPicPr>
          <p:nvPr/>
        </p:nvPicPr>
        <p:blipFill rotWithShape="1">
          <a:blip r:embed="rId3">
            <a:extLst>
              <a:ext uri="{28A0092B-C50C-407E-A947-70E740481C1C}">
                <a14:useLocalDpi xmlns:a14="http://schemas.microsoft.com/office/drawing/2010/main" val="0"/>
              </a:ext>
            </a:extLst>
          </a:blip>
          <a:srcRect r="20584" b="2"/>
          <a:stretch/>
        </p:blipFill>
        <p:spPr>
          <a:xfrm>
            <a:off x="2" y="2247533"/>
            <a:ext cx="5485419" cy="4610469"/>
          </a:xfrm>
          <a:custGeom>
            <a:avLst/>
            <a:gdLst/>
            <a:ahLst/>
            <a:cxnLst/>
            <a:rect l="l" t="t" r="r" b="b"/>
            <a:pathLst>
              <a:path w="5485419" h="4610469">
                <a:moveTo>
                  <a:pt x="2345076" y="0"/>
                </a:moveTo>
                <a:cubicBezTo>
                  <a:pt x="4079439" y="0"/>
                  <a:pt x="5485419" y="1405980"/>
                  <a:pt x="5485419" y="3140344"/>
                </a:cubicBezTo>
                <a:cubicBezTo>
                  <a:pt x="5485419" y="3573935"/>
                  <a:pt x="5397545" y="3987002"/>
                  <a:pt x="5238635" y="4362707"/>
                </a:cubicBezTo>
                <a:lnTo>
                  <a:pt x="5119282" y="4610469"/>
                </a:lnTo>
                <a:lnTo>
                  <a:pt x="0" y="4610469"/>
                </a:lnTo>
                <a:lnTo>
                  <a:pt x="0" y="1056789"/>
                </a:lnTo>
                <a:lnTo>
                  <a:pt x="124518" y="919786"/>
                </a:lnTo>
                <a:cubicBezTo>
                  <a:pt x="692808" y="351495"/>
                  <a:pt x="1477894" y="0"/>
                  <a:pt x="2345076" y="0"/>
                </a:cubicBezTo>
                <a:close/>
              </a:path>
            </a:pathLst>
          </a:custGeom>
        </p:spPr>
      </p:pic>
      <p:pic>
        <p:nvPicPr>
          <p:cNvPr id="6" name="Picture 5" descr="High school teacher calling on student in classroom">
            <a:extLst>
              <a:ext uri="{FF2B5EF4-FFF2-40B4-BE49-F238E27FC236}">
                <a16:creationId xmlns:a16="http://schemas.microsoft.com/office/drawing/2014/main" id="{19B9DF5C-A8FE-4100-A17A-6266BCB3C0A1}"/>
              </a:ext>
            </a:extLst>
          </p:cNvPr>
          <p:cNvPicPr>
            <a:picLocks noChangeAspect="1"/>
          </p:cNvPicPr>
          <p:nvPr/>
        </p:nvPicPr>
        <p:blipFill rotWithShape="1">
          <a:blip r:embed="rId4">
            <a:extLst>
              <a:ext uri="{28A0092B-C50C-407E-A947-70E740481C1C}">
                <a14:useLocalDpi xmlns:a14="http://schemas.microsoft.com/office/drawing/2010/main" val="0"/>
              </a:ext>
            </a:extLst>
          </a:blip>
          <a:srcRect t="13898" r="-1" b="-1"/>
          <a:stretch/>
        </p:blipFill>
        <p:spPr>
          <a:xfrm>
            <a:off x="1388811" y="1"/>
            <a:ext cx="4548867" cy="2614366"/>
          </a:xfrm>
          <a:custGeom>
            <a:avLst/>
            <a:gdLst/>
            <a:ahLst/>
            <a:cxnLst/>
            <a:rect l="l" t="t" r="r" b="b"/>
            <a:pathLst>
              <a:path w="4548867" h="2614366">
                <a:moveTo>
                  <a:pt x="28132" y="0"/>
                </a:moveTo>
                <a:lnTo>
                  <a:pt x="4520736" y="0"/>
                </a:lnTo>
                <a:lnTo>
                  <a:pt x="4537124" y="107385"/>
                </a:lnTo>
                <a:cubicBezTo>
                  <a:pt x="4544889" y="183845"/>
                  <a:pt x="4548867" y="261424"/>
                  <a:pt x="4548867" y="339933"/>
                </a:cubicBezTo>
                <a:cubicBezTo>
                  <a:pt x="4548867" y="1596068"/>
                  <a:pt x="3530568" y="2614366"/>
                  <a:pt x="2274434" y="2614366"/>
                </a:cubicBezTo>
                <a:cubicBezTo>
                  <a:pt x="1018299" y="2614366"/>
                  <a:pt x="0" y="1596068"/>
                  <a:pt x="0" y="339933"/>
                </a:cubicBezTo>
                <a:cubicBezTo>
                  <a:pt x="0" y="261424"/>
                  <a:pt x="3978" y="183845"/>
                  <a:pt x="11743" y="107385"/>
                </a:cubicBezTo>
                <a:close/>
              </a:path>
            </a:pathLst>
          </a:custGeom>
        </p:spPr>
      </p:pic>
      <p:pic>
        <p:nvPicPr>
          <p:cNvPr id="15" name="Picture 14">
            <a:extLst>
              <a:ext uri="{FF2B5EF4-FFF2-40B4-BE49-F238E27FC236}">
                <a16:creationId xmlns:a16="http://schemas.microsoft.com/office/drawing/2014/main" id="{3B37BAF8-EA97-496B-9DF6-3D53B6A199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D6026F3-0FA4-4AE9-9ED8-FAF68E605CD3}"/>
              </a:ext>
            </a:extLst>
          </p:cNvPr>
          <p:cNvSpPr>
            <a:spLocks noGrp="1"/>
          </p:cNvSpPr>
          <p:nvPr>
            <p:ph type="title"/>
          </p:nvPr>
        </p:nvSpPr>
        <p:spPr>
          <a:xfrm>
            <a:off x="6092326" y="612455"/>
            <a:ext cx="5782174" cy="1454051"/>
          </a:xfrm>
        </p:spPr>
        <p:txBody>
          <a:bodyPr>
            <a:normAutofit fontScale="90000"/>
          </a:bodyPr>
          <a:lstStyle/>
          <a:p>
            <a:r>
              <a:rPr lang="en-US" sz="3400" dirty="0">
                <a:solidFill>
                  <a:srgbClr val="000000"/>
                </a:solidFill>
                <a:latin typeface="Century" panose="02040604050505020304" pitchFamily="18" charset="0"/>
              </a:rPr>
              <a:t>Employer demands for social media log-in credentials</a:t>
            </a:r>
          </a:p>
        </p:txBody>
      </p:sp>
      <p:sp>
        <p:nvSpPr>
          <p:cNvPr id="3" name="Content Placeholder 2">
            <a:extLst>
              <a:ext uri="{FF2B5EF4-FFF2-40B4-BE49-F238E27FC236}">
                <a16:creationId xmlns:a16="http://schemas.microsoft.com/office/drawing/2014/main" id="{D74C8B08-6D8B-44B4-A721-8BCC2B3A2DC3}"/>
              </a:ext>
            </a:extLst>
          </p:cNvPr>
          <p:cNvSpPr>
            <a:spLocks noGrp="1"/>
          </p:cNvSpPr>
          <p:nvPr>
            <p:ph idx="1"/>
          </p:nvPr>
        </p:nvSpPr>
        <p:spPr>
          <a:xfrm>
            <a:off x="6092326" y="1778000"/>
            <a:ext cx="5286665" cy="4610469"/>
          </a:xfrm>
        </p:spPr>
        <p:txBody>
          <a:bodyPr anchor="ctr">
            <a:normAutofit/>
          </a:bodyPr>
          <a:lstStyle/>
          <a:p>
            <a:pPr>
              <a:spcAft>
                <a:spcPts val="1200"/>
              </a:spcAft>
            </a:pPr>
            <a:r>
              <a:rPr lang="en-US" sz="2000" dirty="0">
                <a:solidFill>
                  <a:srgbClr val="000000"/>
                </a:solidFill>
                <a:latin typeface="Century" panose="02040604050505020304" pitchFamily="18" charset="0"/>
              </a:rPr>
              <a:t>Courts in many cases have sided with employee plaintiffs</a:t>
            </a:r>
          </a:p>
          <a:p>
            <a:pPr>
              <a:spcAft>
                <a:spcPts val="1200"/>
              </a:spcAft>
            </a:pPr>
            <a:r>
              <a:rPr lang="en-US" sz="2000" dirty="0">
                <a:solidFill>
                  <a:srgbClr val="000000"/>
                </a:solidFill>
                <a:latin typeface="Century" panose="02040604050505020304" pitchFamily="18" charset="0"/>
              </a:rPr>
              <a:t>Almost half of US states (including California, Virginia, and Illinois) now protect applicants and employees from having to provide social media passwords to employers or otherwise give employers access to their accounts</a:t>
            </a:r>
          </a:p>
        </p:txBody>
      </p:sp>
      <p:sp>
        <p:nvSpPr>
          <p:cNvPr id="4" name="Slide Number Placeholder 3">
            <a:extLst>
              <a:ext uri="{FF2B5EF4-FFF2-40B4-BE49-F238E27FC236}">
                <a16:creationId xmlns:a16="http://schemas.microsoft.com/office/drawing/2014/main" id="{0D1DD2B7-CAED-478A-BCEE-53F3FAF6DCF0}"/>
              </a:ext>
            </a:extLst>
          </p:cNvPr>
          <p:cNvSpPr>
            <a:spLocks noGrp="1"/>
          </p:cNvSpPr>
          <p:nvPr>
            <p:ph type="sldNum" sz="quarter" idx="12"/>
          </p:nvPr>
        </p:nvSpPr>
        <p:spPr>
          <a:xfrm>
            <a:off x="804672" y="6223702"/>
            <a:ext cx="570728" cy="314067"/>
          </a:xfrm>
        </p:spPr>
        <p:txBody>
          <a:bodyPr>
            <a:normAutofit/>
          </a:bodyPr>
          <a:lstStyle/>
          <a:p>
            <a:pPr algn="l">
              <a:spcAft>
                <a:spcPts val="600"/>
              </a:spcAft>
            </a:pPr>
            <a:fld id="{3A98EE3D-8CD1-4C3F-BD1C-C98C9596463C}" type="slidenum">
              <a:rPr lang="en-US" sz="1100">
                <a:solidFill>
                  <a:srgbClr val="FFFFFF"/>
                </a:solidFill>
              </a:rPr>
              <a:pPr algn="l">
                <a:spcAft>
                  <a:spcPts val="600"/>
                </a:spcAft>
              </a:pPr>
              <a:t>36</a:t>
            </a:fld>
            <a:endParaRPr lang="en-US" sz="1100">
              <a:solidFill>
                <a:srgbClr val="FFFFFF"/>
              </a:solidFill>
            </a:endParaRPr>
          </a:p>
        </p:txBody>
      </p:sp>
    </p:spTree>
    <p:extLst>
      <p:ext uri="{BB962C8B-B14F-4D97-AF65-F5344CB8AC3E}">
        <p14:creationId xmlns:p14="http://schemas.microsoft.com/office/powerpoint/2010/main" val="316064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Young man using smartphone on city street at night">
            <a:extLst>
              <a:ext uri="{FF2B5EF4-FFF2-40B4-BE49-F238E27FC236}">
                <a16:creationId xmlns:a16="http://schemas.microsoft.com/office/drawing/2014/main" id="{9DAA357E-6C0C-4EE3-927D-E1FB06026BF8}"/>
              </a:ext>
            </a:extLst>
          </p:cNvPr>
          <p:cNvPicPr>
            <a:picLocks noChangeAspect="1"/>
          </p:cNvPicPr>
          <p:nvPr/>
        </p:nvPicPr>
        <p:blipFill rotWithShape="1">
          <a:blip r:embed="rId3">
            <a:extLst>
              <a:ext uri="{28A0092B-C50C-407E-A947-70E740481C1C}">
                <a14:useLocalDpi xmlns:a14="http://schemas.microsoft.com/office/drawing/2010/main" val="0"/>
              </a:ext>
            </a:extLst>
          </a:blip>
          <a:srcRect l="17749" r="5549" b="9091"/>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83CD16-8D6A-4DED-8AEF-91B2EB5B2AC6}"/>
              </a:ext>
            </a:extLst>
          </p:cNvPr>
          <p:cNvSpPr>
            <a:spLocks noGrp="1"/>
          </p:cNvSpPr>
          <p:nvPr>
            <p:ph type="title"/>
          </p:nvPr>
        </p:nvSpPr>
        <p:spPr>
          <a:xfrm>
            <a:off x="371094" y="1161288"/>
            <a:ext cx="3438144" cy="1124712"/>
          </a:xfrm>
        </p:spPr>
        <p:txBody>
          <a:bodyPr anchor="b">
            <a:normAutofit/>
          </a:bodyPr>
          <a:lstStyle/>
          <a:p>
            <a:r>
              <a:rPr lang="en-US" sz="2400" dirty="0">
                <a:latin typeface="Century" panose="02040604050505020304" pitchFamily="18" charset="0"/>
              </a:rPr>
              <a:t>What can an employee do to protect their own privacy?</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B3B509B-FA88-4E22-ABC8-8496B7588B33}"/>
              </a:ext>
            </a:extLst>
          </p:cNvPr>
          <p:cNvSpPr>
            <a:spLocks noGrp="1"/>
          </p:cNvSpPr>
          <p:nvPr>
            <p:ph idx="1"/>
          </p:nvPr>
        </p:nvSpPr>
        <p:spPr>
          <a:xfrm>
            <a:off x="371094" y="2718054"/>
            <a:ext cx="3438906" cy="3207258"/>
          </a:xfrm>
        </p:spPr>
        <p:txBody>
          <a:bodyPr anchor="t">
            <a:normAutofit/>
          </a:bodyPr>
          <a:lstStyle/>
          <a:p>
            <a:pPr marL="0" indent="0">
              <a:buNone/>
            </a:pPr>
            <a:r>
              <a:rPr lang="en-US" sz="4800" dirty="0">
                <a:latin typeface="Century" panose="02040604050505020304" pitchFamily="18" charset="0"/>
              </a:rPr>
              <a:t>Be mindful of your social media trail</a:t>
            </a:r>
          </a:p>
          <a:p>
            <a:endParaRPr lang="en-US" sz="4800"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39A4A8B8-9521-42E5-A98C-81FA6CA7C6D0}"/>
              </a:ext>
            </a:extLst>
          </p:cNvPr>
          <p:cNvSpPr>
            <a:spLocks noGrp="1"/>
          </p:cNvSpPr>
          <p:nvPr>
            <p:ph type="sldNum" sz="quarter" idx="12"/>
          </p:nvPr>
        </p:nvSpPr>
        <p:spPr>
          <a:xfrm>
            <a:off x="9077706" y="6356350"/>
            <a:ext cx="2743200" cy="365125"/>
          </a:xfrm>
        </p:spPr>
        <p:txBody>
          <a:bodyPr>
            <a:normAutofit/>
          </a:bodyPr>
          <a:lstStyle/>
          <a:p>
            <a:pPr>
              <a:spcAft>
                <a:spcPts val="600"/>
              </a:spcAft>
            </a:pPr>
            <a:fld id="{3A98EE3D-8CD1-4C3F-BD1C-C98C9596463C}" type="slidenum">
              <a:rPr lang="en-US">
                <a:solidFill>
                  <a:schemeClr val="bg1"/>
                </a:solidFill>
              </a:rPr>
              <a:pPr>
                <a:spcAft>
                  <a:spcPts val="600"/>
                </a:spcAft>
              </a:pPr>
              <a:t>37</a:t>
            </a:fld>
            <a:endParaRPr lang="en-US">
              <a:solidFill>
                <a:schemeClr val="bg1"/>
              </a:solidFill>
            </a:endParaRPr>
          </a:p>
        </p:txBody>
      </p:sp>
    </p:spTree>
    <p:extLst>
      <p:ext uri="{BB962C8B-B14F-4D97-AF65-F5344CB8AC3E}">
        <p14:creationId xmlns:p14="http://schemas.microsoft.com/office/powerpoint/2010/main" val="1895594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other carrying a happy daughter">
            <a:extLst>
              <a:ext uri="{FF2B5EF4-FFF2-40B4-BE49-F238E27FC236}">
                <a16:creationId xmlns:a16="http://schemas.microsoft.com/office/drawing/2014/main" id="{AA8A1E4C-6F0C-45F7-9C8E-2B02D901C70C}"/>
              </a:ext>
            </a:extLst>
          </p:cNvPr>
          <p:cNvPicPr>
            <a:picLocks noChangeAspect="1"/>
          </p:cNvPicPr>
          <p:nvPr/>
        </p:nvPicPr>
        <p:blipFill rotWithShape="1">
          <a:blip r:embed="rId3">
            <a:extLst>
              <a:ext uri="{28A0092B-C50C-407E-A947-70E740481C1C}">
                <a14:useLocalDpi xmlns:a14="http://schemas.microsoft.com/office/drawing/2010/main" val="0"/>
              </a:ext>
            </a:extLst>
          </a:blip>
          <a:srcRect t="6974" r="-2" b="31639"/>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9" name="Picture 8" descr="Athlete at finishing line in para-athletic competition">
            <a:extLst>
              <a:ext uri="{FF2B5EF4-FFF2-40B4-BE49-F238E27FC236}">
                <a16:creationId xmlns:a16="http://schemas.microsoft.com/office/drawing/2014/main" id="{E148A172-7ACC-4F0A-BAEC-17DB5B4DCE6A}"/>
              </a:ext>
            </a:extLst>
          </p:cNvPr>
          <p:cNvPicPr>
            <a:picLocks noChangeAspect="1"/>
          </p:cNvPicPr>
          <p:nvPr/>
        </p:nvPicPr>
        <p:blipFill rotWithShape="1">
          <a:blip r:embed="rId4">
            <a:extLst>
              <a:ext uri="{28A0092B-C50C-407E-A947-70E740481C1C}">
                <a14:useLocalDpi xmlns:a14="http://schemas.microsoft.com/office/drawing/2010/main" val="0"/>
              </a:ext>
            </a:extLst>
          </a:blip>
          <a:srcRect t="14249" r="-2" b="16777"/>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6" name="Freeform: Shape 15">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281540A3-4219-480D-B396-AAA044D40887}"/>
              </a:ext>
            </a:extLst>
          </p:cNvPr>
          <p:cNvSpPr>
            <a:spLocks noGrp="1"/>
          </p:cNvSpPr>
          <p:nvPr>
            <p:ph type="title"/>
          </p:nvPr>
        </p:nvSpPr>
        <p:spPr>
          <a:xfrm>
            <a:off x="448056" y="859536"/>
            <a:ext cx="4832802" cy="1243584"/>
          </a:xfrm>
        </p:spPr>
        <p:txBody>
          <a:bodyPr>
            <a:normAutofit/>
          </a:bodyPr>
          <a:lstStyle/>
          <a:p>
            <a:r>
              <a:rPr lang="en-US" sz="3400">
                <a:latin typeface="Century" panose="02040604050505020304" pitchFamily="18" charset="0"/>
              </a:rPr>
              <a:t>Big Data and ADA</a:t>
            </a:r>
          </a:p>
        </p:txBody>
      </p:sp>
      <p:sp>
        <p:nvSpPr>
          <p:cNvPr id="20" name="Rectangle 1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2" name="Rectangle 2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0BB8228-6989-483C-BD95-75D104F5C925}"/>
              </a:ext>
            </a:extLst>
          </p:cNvPr>
          <p:cNvSpPr>
            <a:spLocks noGrp="1"/>
          </p:cNvSpPr>
          <p:nvPr>
            <p:ph idx="1"/>
          </p:nvPr>
        </p:nvSpPr>
        <p:spPr>
          <a:xfrm>
            <a:off x="448056" y="2512611"/>
            <a:ext cx="5150104" cy="3664351"/>
          </a:xfrm>
        </p:spPr>
        <p:txBody>
          <a:bodyPr>
            <a:normAutofit/>
          </a:bodyPr>
          <a:lstStyle/>
          <a:p>
            <a:r>
              <a:rPr lang="en-US" sz="2000" dirty="0">
                <a:latin typeface="Century" panose="02040604050505020304" pitchFamily="18" charset="0"/>
              </a:rPr>
              <a:t>ADA protections cover past and present “perceived” impairments, but do not currently protect against </a:t>
            </a:r>
            <a:r>
              <a:rPr lang="en-US" sz="2000" i="1" dirty="0">
                <a:latin typeface="Century" panose="02040604050505020304" pitchFamily="18" charset="0"/>
              </a:rPr>
              <a:t>predictive</a:t>
            </a:r>
            <a:r>
              <a:rPr lang="en-US" sz="2000" dirty="0">
                <a:latin typeface="Century" panose="02040604050505020304" pitchFamily="18" charset="0"/>
              </a:rPr>
              <a:t> technologies, argues </a:t>
            </a:r>
            <a:r>
              <a:rPr lang="en-US" sz="2000" dirty="0" err="1">
                <a:latin typeface="Century" panose="02040604050505020304" pitchFamily="18" charset="0"/>
              </a:rPr>
              <a:t>Sharona</a:t>
            </a:r>
            <a:r>
              <a:rPr lang="en-US" sz="2000" dirty="0">
                <a:latin typeface="Century" panose="02040604050505020304" pitchFamily="18" charset="0"/>
              </a:rPr>
              <a:t> Hoffman</a:t>
            </a:r>
          </a:p>
          <a:p>
            <a:r>
              <a:rPr lang="en-US" sz="2000" dirty="0">
                <a:latin typeface="Century" panose="02040604050505020304" pitchFamily="18" charset="0"/>
              </a:rPr>
              <a:t>Information about employees can be gathered from a wide range of sources, including internal and external sources such as from social media, wellness programs (and wellness apps), and data brokers, </a:t>
            </a:r>
            <a:r>
              <a:rPr lang="en-US" sz="2000" dirty="0" err="1">
                <a:latin typeface="Century" panose="02040604050505020304" pitchFamily="18" charset="0"/>
              </a:rPr>
              <a:t>etc</a:t>
            </a:r>
            <a:endParaRPr lang="en-US" sz="2000"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F766E760-5DFC-4D37-82F0-9F2C2A469EC8}"/>
              </a:ext>
            </a:extLst>
          </p:cNvPr>
          <p:cNvSpPr>
            <a:spLocks noGrp="1"/>
          </p:cNvSpPr>
          <p:nvPr>
            <p:ph type="sldNum" sz="quarter" idx="12"/>
          </p:nvPr>
        </p:nvSpPr>
        <p:spPr>
          <a:xfrm>
            <a:off x="9009888" y="6356350"/>
            <a:ext cx="2743200" cy="365125"/>
          </a:xfrm>
        </p:spPr>
        <p:txBody>
          <a:bodyPr>
            <a:normAutofit/>
          </a:bodyPr>
          <a:lstStyle/>
          <a:p>
            <a:pPr>
              <a:spcAft>
                <a:spcPts val="600"/>
              </a:spcAft>
            </a:pPr>
            <a:fld id="{3A98EE3D-8CD1-4C3F-BD1C-C98C9596463C}" type="slidenum">
              <a:rPr lang="en-US">
                <a:solidFill>
                  <a:schemeClr val="bg1"/>
                </a:solidFill>
              </a:rPr>
              <a:pPr>
                <a:spcAft>
                  <a:spcPts val="600"/>
                </a:spcAft>
              </a:pPr>
              <a:t>38</a:t>
            </a:fld>
            <a:endParaRPr lang="en-US">
              <a:solidFill>
                <a:schemeClr val="bg1"/>
              </a:solidFill>
            </a:endParaRPr>
          </a:p>
        </p:txBody>
      </p:sp>
    </p:spTree>
    <p:extLst>
      <p:ext uri="{BB962C8B-B14F-4D97-AF65-F5344CB8AC3E}">
        <p14:creationId xmlns:p14="http://schemas.microsoft.com/office/powerpoint/2010/main" val="1495383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usinessman looking at tablet">
            <a:extLst>
              <a:ext uri="{FF2B5EF4-FFF2-40B4-BE49-F238E27FC236}">
                <a16:creationId xmlns:a16="http://schemas.microsoft.com/office/drawing/2014/main" id="{C41AE0F0-9D6F-4E69-ADC9-D2BDFCA23403}"/>
              </a:ext>
            </a:extLst>
          </p:cNvPr>
          <p:cNvPicPr>
            <a:picLocks noChangeAspect="1"/>
          </p:cNvPicPr>
          <p:nvPr/>
        </p:nvPicPr>
        <p:blipFill rotWithShape="1">
          <a:blip r:embed="rId3">
            <a:extLst>
              <a:ext uri="{28A0092B-C50C-407E-A947-70E740481C1C}">
                <a14:useLocalDpi xmlns:a14="http://schemas.microsoft.com/office/drawing/2010/main" val="0"/>
              </a:ext>
            </a:extLst>
          </a:blip>
          <a:srcRect r="9091" b="23391"/>
          <a:stretch/>
        </p:blipFill>
        <p:spPr>
          <a:xfrm>
            <a:off x="20" y="10"/>
            <a:ext cx="12191980" cy="6857990"/>
          </a:xfrm>
          <a:prstGeom prst="rect">
            <a:avLst/>
          </a:prstGeom>
        </p:spPr>
      </p:pic>
      <p:sp>
        <p:nvSpPr>
          <p:cNvPr id="14" name="Freeform: Shape 13">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E29FF623-2082-43BA-9310-9BB80A17EB91}"/>
              </a:ext>
            </a:extLst>
          </p:cNvPr>
          <p:cNvSpPr>
            <a:spLocks noGrp="1"/>
          </p:cNvSpPr>
          <p:nvPr>
            <p:ph type="title"/>
          </p:nvPr>
        </p:nvSpPr>
        <p:spPr>
          <a:xfrm>
            <a:off x="750242" y="632990"/>
            <a:ext cx="4062643" cy="1043409"/>
          </a:xfrm>
        </p:spPr>
        <p:txBody>
          <a:bodyPr>
            <a:noAutofit/>
          </a:bodyPr>
          <a:lstStyle/>
          <a:p>
            <a:r>
              <a:rPr lang="en-US" sz="2400" dirty="0">
                <a:latin typeface="Century" panose="02040604050505020304" pitchFamily="18" charset="0"/>
              </a:rPr>
              <a:t>What can an employee do to protect their own privacy?</a:t>
            </a:r>
            <a:endParaRPr lang="en-US" sz="2000" dirty="0"/>
          </a:p>
        </p:txBody>
      </p:sp>
      <p:sp>
        <p:nvSpPr>
          <p:cNvPr id="9" name="Content Placeholder 8">
            <a:extLst>
              <a:ext uri="{FF2B5EF4-FFF2-40B4-BE49-F238E27FC236}">
                <a16:creationId xmlns:a16="http://schemas.microsoft.com/office/drawing/2014/main" id="{850FE163-CC13-405E-B0A2-27E4AA1C7C16}"/>
              </a:ext>
            </a:extLst>
          </p:cNvPr>
          <p:cNvSpPr>
            <a:spLocks noGrp="1"/>
          </p:cNvSpPr>
          <p:nvPr>
            <p:ph idx="1"/>
          </p:nvPr>
        </p:nvSpPr>
        <p:spPr>
          <a:xfrm>
            <a:off x="482600" y="1862848"/>
            <a:ext cx="4062643" cy="2711392"/>
          </a:xfrm>
        </p:spPr>
        <p:txBody>
          <a:bodyPr anchor="t">
            <a:normAutofit lnSpcReduction="10000"/>
          </a:bodyPr>
          <a:lstStyle/>
          <a:p>
            <a:pPr marL="0" indent="0" algn="ctr">
              <a:buNone/>
            </a:pPr>
            <a:r>
              <a:rPr lang="en-US" sz="4800" dirty="0">
                <a:latin typeface="Century" panose="02040604050505020304" pitchFamily="18" charset="0"/>
              </a:rPr>
              <a:t>Read privacy notices and use apps thoughtfully</a:t>
            </a:r>
          </a:p>
        </p:txBody>
      </p:sp>
      <p:sp>
        <p:nvSpPr>
          <p:cNvPr id="4" name="Slide Number Placeholder 3">
            <a:extLst>
              <a:ext uri="{FF2B5EF4-FFF2-40B4-BE49-F238E27FC236}">
                <a16:creationId xmlns:a16="http://schemas.microsoft.com/office/drawing/2014/main" id="{39A4A8B8-9521-42E5-A98C-81FA6CA7C6D0}"/>
              </a:ext>
            </a:extLst>
          </p:cNvPr>
          <p:cNvSpPr>
            <a:spLocks noGrp="1"/>
          </p:cNvSpPr>
          <p:nvPr>
            <p:ph type="sldNum" sz="quarter" idx="12"/>
          </p:nvPr>
        </p:nvSpPr>
        <p:spPr>
          <a:xfrm>
            <a:off x="11000232" y="6108192"/>
            <a:ext cx="548640" cy="548640"/>
          </a:xfrm>
          <a:prstGeom prst="ellipse">
            <a:avLst/>
          </a:prstGeom>
          <a:solidFill>
            <a:srgbClr val="68463E"/>
          </a:solidFill>
        </p:spPr>
        <p:txBody>
          <a:bodyPr anchor="ctr">
            <a:normAutofit/>
          </a:bodyPr>
          <a:lstStyle/>
          <a:p>
            <a:pPr algn="ctr">
              <a:spcAft>
                <a:spcPts val="600"/>
              </a:spcAft>
            </a:pPr>
            <a:fld id="{3A98EE3D-8CD1-4C3F-BD1C-C98C9596463C}" type="slidenum">
              <a:rPr lang="en-US" sz="1500">
                <a:solidFill>
                  <a:srgbClr val="FFFFFF"/>
                </a:solidFill>
              </a:rPr>
              <a:pPr algn="ctr">
                <a:spcAft>
                  <a:spcPts val="600"/>
                </a:spcAft>
              </a:pPr>
              <a:t>39</a:t>
            </a:fld>
            <a:endParaRPr lang="en-US" sz="1500">
              <a:solidFill>
                <a:srgbClr val="FFFFFF"/>
              </a:solidFill>
            </a:endParaRPr>
          </a:p>
        </p:txBody>
      </p:sp>
    </p:spTree>
    <p:extLst>
      <p:ext uri="{BB962C8B-B14F-4D97-AF65-F5344CB8AC3E}">
        <p14:creationId xmlns:p14="http://schemas.microsoft.com/office/powerpoint/2010/main" val="3445396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Person standing on top of a mountain">
            <a:extLst>
              <a:ext uri="{FF2B5EF4-FFF2-40B4-BE49-F238E27FC236}">
                <a16:creationId xmlns:a16="http://schemas.microsoft.com/office/drawing/2014/main" id="{7C85F609-7E8A-4C26-87A8-7F90C1D66885}"/>
              </a:ext>
            </a:extLst>
          </p:cNvPr>
          <p:cNvPicPr>
            <a:picLocks noChangeAspect="1"/>
          </p:cNvPicPr>
          <p:nvPr/>
        </p:nvPicPr>
        <p:blipFill rotWithShape="1">
          <a:blip r:embed="rId3">
            <a:extLst>
              <a:ext uri="{28A0092B-C50C-407E-A947-70E740481C1C}">
                <a14:useLocalDpi xmlns:a14="http://schemas.microsoft.com/office/drawing/2010/main" val="0"/>
              </a:ext>
            </a:extLst>
          </a:blip>
          <a:srcRect t="15730"/>
          <a:stretch/>
        </p:blipFill>
        <p:spPr>
          <a:xfrm>
            <a:off x="-1" y="10"/>
            <a:ext cx="12192000" cy="6857990"/>
          </a:xfrm>
          <a:prstGeom prst="rect">
            <a:avLst/>
          </a:prstGeom>
        </p:spPr>
      </p:pic>
      <p:sp>
        <p:nvSpPr>
          <p:cNvPr id="2" name="Title 1">
            <a:extLst>
              <a:ext uri="{FF2B5EF4-FFF2-40B4-BE49-F238E27FC236}">
                <a16:creationId xmlns:a16="http://schemas.microsoft.com/office/drawing/2014/main" id="{808F827F-3433-46A4-B00F-BC458F88DADC}"/>
              </a:ext>
            </a:extLst>
          </p:cNvPr>
          <p:cNvSpPr>
            <a:spLocks noGrp="1"/>
          </p:cNvSpPr>
          <p:nvPr>
            <p:ph type="title"/>
          </p:nvPr>
        </p:nvSpPr>
        <p:spPr>
          <a:xfrm>
            <a:off x="525516" y="820588"/>
            <a:ext cx="4204137" cy="1342754"/>
          </a:xfrm>
        </p:spPr>
        <p:txBody>
          <a:bodyPr>
            <a:normAutofit/>
          </a:bodyPr>
          <a:lstStyle/>
          <a:p>
            <a:pPr algn="ctr"/>
            <a:r>
              <a:rPr lang="en-US" sz="3600" dirty="0">
                <a:latin typeface="Century" panose="02040604050505020304" pitchFamily="18" charset="0"/>
              </a:rPr>
              <a:t>What is Privacy?</a:t>
            </a:r>
          </a:p>
        </p:txBody>
      </p:sp>
      <p:sp>
        <p:nvSpPr>
          <p:cNvPr id="3" name="Content Placeholder 2">
            <a:extLst>
              <a:ext uri="{FF2B5EF4-FFF2-40B4-BE49-F238E27FC236}">
                <a16:creationId xmlns:a16="http://schemas.microsoft.com/office/drawing/2014/main" id="{CFD00C9D-5A1A-42A9-93A7-07C116D9A3FB}"/>
              </a:ext>
            </a:extLst>
          </p:cNvPr>
          <p:cNvSpPr>
            <a:spLocks noGrp="1"/>
          </p:cNvSpPr>
          <p:nvPr>
            <p:ph idx="1"/>
          </p:nvPr>
        </p:nvSpPr>
        <p:spPr>
          <a:xfrm>
            <a:off x="652516" y="2414273"/>
            <a:ext cx="4593021" cy="3623139"/>
          </a:xfrm>
        </p:spPr>
        <p:txBody>
          <a:bodyPr anchor="ctr">
            <a:normAutofit lnSpcReduction="10000"/>
          </a:bodyPr>
          <a:lstStyle/>
          <a:p>
            <a:pPr marL="0" indent="0">
              <a:buNone/>
            </a:pPr>
            <a:r>
              <a:rPr lang="en-US" sz="2400" dirty="0">
                <a:latin typeface="Century" panose="02040604050505020304" pitchFamily="18" charset="0"/>
              </a:rPr>
              <a:t>Pluralistic concept</a:t>
            </a:r>
          </a:p>
          <a:p>
            <a:pPr marL="0" indent="0">
              <a:buNone/>
            </a:pPr>
            <a:r>
              <a:rPr lang="en-US" sz="2400" dirty="0">
                <a:latin typeface="Century" panose="02040604050505020304" pitchFamily="18" charset="0"/>
              </a:rPr>
              <a:t>Depends upon the generation, culture, socio-economic status, familiarity with technology…</a:t>
            </a:r>
            <a:r>
              <a:rPr lang="en-US" sz="2400" dirty="0" err="1">
                <a:latin typeface="Century" panose="02040604050505020304" pitchFamily="18" charset="0"/>
              </a:rPr>
              <a:t>etc</a:t>
            </a:r>
            <a:endParaRPr lang="en-US" sz="2400" dirty="0">
              <a:latin typeface="Century" panose="02040604050505020304" pitchFamily="18" charset="0"/>
            </a:endParaRPr>
          </a:p>
          <a:p>
            <a:pPr marL="0" indent="0">
              <a:buNone/>
            </a:pPr>
            <a:r>
              <a:rPr lang="en-US" sz="2400" dirty="0">
                <a:latin typeface="Century" panose="02040604050505020304" pitchFamily="18" charset="0"/>
              </a:rPr>
              <a:t>The idea of “Private life” as the internal thoughts, feelings, and activities of an individual, excluded from others, is a modern invention</a:t>
            </a:r>
          </a:p>
        </p:txBody>
      </p:sp>
    </p:spTree>
    <p:extLst>
      <p:ext uri="{BB962C8B-B14F-4D97-AF65-F5344CB8AC3E}">
        <p14:creationId xmlns:p14="http://schemas.microsoft.com/office/powerpoint/2010/main" val="10126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Business handshake">
            <a:extLst>
              <a:ext uri="{FF2B5EF4-FFF2-40B4-BE49-F238E27FC236}">
                <a16:creationId xmlns:a16="http://schemas.microsoft.com/office/drawing/2014/main" id="{CD0C90E3-BB50-4BD6-A026-03332E2B0E86}"/>
              </a:ext>
            </a:extLst>
          </p:cNvPr>
          <p:cNvPicPr>
            <a:picLocks noChangeAspect="1"/>
          </p:cNvPicPr>
          <p:nvPr/>
        </p:nvPicPr>
        <p:blipFill rotWithShape="1">
          <a:blip r:embed="rId3">
            <a:extLst>
              <a:ext uri="{28A0092B-C50C-407E-A947-70E740481C1C}">
                <a14:useLocalDpi xmlns:a14="http://schemas.microsoft.com/office/drawing/2010/main" val="0"/>
              </a:ext>
            </a:extLst>
          </a:blip>
          <a:srcRect t="9091" r="23298"/>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A59BE7-588D-414F-A363-E95897BAB768}"/>
              </a:ext>
            </a:extLst>
          </p:cNvPr>
          <p:cNvSpPr>
            <a:spLocks noGrp="1"/>
          </p:cNvSpPr>
          <p:nvPr>
            <p:ph type="title"/>
          </p:nvPr>
        </p:nvSpPr>
        <p:spPr>
          <a:xfrm>
            <a:off x="371094" y="1161288"/>
            <a:ext cx="3438144" cy="1124712"/>
          </a:xfrm>
        </p:spPr>
        <p:txBody>
          <a:bodyPr anchor="b">
            <a:normAutofit/>
          </a:bodyPr>
          <a:lstStyle/>
          <a:p>
            <a:r>
              <a:rPr lang="en-US" sz="2800">
                <a:latin typeface="Century" panose="02040604050505020304" pitchFamily="18" charset="0"/>
              </a:rPr>
              <a:t>Consent in the US privacy regime</a:t>
            </a:r>
          </a:p>
        </p:txBody>
      </p:sp>
      <p:sp>
        <p:nvSpPr>
          <p:cNvPr id="19"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209D71C-FF6F-46FB-9B9A-7142024988E6}"/>
              </a:ext>
            </a:extLst>
          </p:cNvPr>
          <p:cNvSpPr>
            <a:spLocks noGrp="1"/>
          </p:cNvSpPr>
          <p:nvPr>
            <p:ph idx="1"/>
          </p:nvPr>
        </p:nvSpPr>
        <p:spPr>
          <a:xfrm>
            <a:off x="371094" y="2718054"/>
            <a:ext cx="5724906" cy="3207258"/>
          </a:xfrm>
        </p:spPr>
        <p:txBody>
          <a:bodyPr anchor="t">
            <a:noAutofit/>
          </a:bodyPr>
          <a:lstStyle/>
          <a:p>
            <a:pPr marL="0" indent="0">
              <a:buNone/>
            </a:pPr>
            <a:r>
              <a:rPr lang="en-US" sz="2000" dirty="0">
                <a:latin typeface="Century" panose="02040604050505020304" pitchFamily="18" charset="0"/>
              </a:rPr>
              <a:t>The Fair Information Practice Principles (FIPPs) in the mid-century partially instantiated the new language of “control” as a proxy for privacy rights</a:t>
            </a:r>
          </a:p>
          <a:p>
            <a:pPr marL="0" indent="0">
              <a:buNone/>
            </a:pPr>
            <a:r>
              <a:rPr lang="en-US" sz="2000" dirty="0">
                <a:latin typeface="Century" panose="02040604050505020304" pitchFamily="18" charset="0"/>
              </a:rPr>
              <a:t>But Woody </a:t>
            </a:r>
            <a:r>
              <a:rPr lang="en-US" sz="2000" dirty="0" err="1">
                <a:latin typeface="Century" panose="02040604050505020304" pitchFamily="18" charset="0"/>
              </a:rPr>
              <a:t>Hartzog</a:t>
            </a:r>
            <a:r>
              <a:rPr lang="en-US" sz="2000" dirty="0">
                <a:latin typeface="Century" panose="02040604050505020304" pitchFamily="18" charset="0"/>
              </a:rPr>
              <a:t>, has said that:</a:t>
            </a:r>
          </a:p>
          <a:p>
            <a:pPr marL="0" indent="0">
              <a:buNone/>
            </a:pPr>
            <a:r>
              <a:rPr lang="en-US" sz="2000" dirty="0">
                <a:latin typeface="Century" panose="02040604050505020304" pitchFamily="18" charset="0"/>
              </a:rPr>
              <a:t> “[T]he control companies promise people is an illusion…. Companies decide the kind of boxes people get to check, the buttons they press, switches they activate and deactivate, and other settings they get to fiddle with.”</a:t>
            </a:r>
          </a:p>
        </p:txBody>
      </p:sp>
      <p:sp>
        <p:nvSpPr>
          <p:cNvPr id="4" name="Slide Number Placeholder 3">
            <a:extLst>
              <a:ext uri="{FF2B5EF4-FFF2-40B4-BE49-F238E27FC236}">
                <a16:creationId xmlns:a16="http://schemas.microsoft.com/office/drawing/2014/main" id="{839F84D6-9D12-4E0E-8A1A-E272D9EBC667}"/>
              </a:ext>
            </a:extLst>
          </p:cNvPr>
          <p:cNvSpPr>
            <a:spLocks noGrp="1"/>
          </p:cNvSpPr>
          <p:nvPr>
            <p:ph type="sldNum" sz="quarter" idx="12"/>
          </p:nvPr>
        </p:nvSpPr>
        <p:spPr>
          <a:xfrm>
            <a:off x="9077706" y="6356350"/>
            <a:ext cx="2743200" cy="365125"/>
          </a:xfrm>
        </p:spPr>
        <p:txBody>
          <a:bodyPr>
            <a:normAutofit/>
          </a:bodyPr>
          <a:lstStyle/>
          <a:p>
            <a:pPr>
              <a:spcAft>
                <a:spcPts val="600"/>
              </a:spcAft>
            </a:pPr>
            <a:fld id="{3A98EE3D-8CD1-4C3F-BD1C-C98C9596463C}" type="slidenum">
              <a:rPr lang="en-US">
                <a:solidFill>
                  <a:schemeClr val="bg1"/>
                </a:solidFill>
              </a:rPr>
              <a:pPr>
                <a:spcAft>
                  <a:spcPts val="600"/>
                </a:spcAft>
              </a:pPr>
              <a:t>40</a:t>
            </a:fld>
            <a:endParaRPr lang="en-US">
              <a:solidFill>
                <a:schemeClr val="bg1"/>
              </a:solidFill>
            </a:endParaRPr>
          </a:p>
        </p:txBody>
      </p:sp>
    </p:spTree>
    <p:extLst>
      <p:ext uri="{BB962C8B-B14F-4D97-AF65-F5344CB8AC3E}">
        <p14:creationId xmlns:p14="http://schemas.microsoft.com/office/powerpoint/2010/main" val="159249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6772-5CD3-44DA-BA5D-D763E0C07A30}"/>
              </a:ext>
            </a:extLst>
          </p:cNvPr>
          <p:cNvSpPr>
            <a:spLocks noGrp="1"/>
          </p:cNvSpPr>
          <p:nvPr>
            <p:ph type="title"/>
          </p:nvPr>
        </p:nvSpPr>
        <p:spPr>
          <a:xfrm>
            <a:off x="4965430" y="629268"/>
            <a:ext cx="6586491" cy="1286160"/>
          </a:xfrm>
        </p:spPr>
        <p:txBody>
          <a:bodyPr anchor="b">
            <a:normAutofit/>
          </a:bodyPr>
          <a:lstStyle/>
          <a:p>
            <a:r>
              <a:rPr lang="en-US" sz="4100">
                <a:latin typeface="Century" panose="02040604050505020304" pitchFamily="18" charset="0"/>
              </a:rPr>
              <a:t>The problem with “consent”</a:t>
            </a:r>
          </a:p>
        </p:txBody>
      </p:sp>
      <p:sp>
        <p:nvSpPr>
          <p:cNvPr id="3" name="Content Placeholder 2">
            <a:extLst>
              <a:ext uri="{FF2B5EF4-FFF2-40B4-BE49-F238E27FC236}">
                <a16:creationId xmlns:a16="http://schemas.microsoft.com/office/drawing/2014/main" id="{8B5A53FF-0EA8-48C0-A2BA-BF7E9A4BB3BD}"/>
              </a:ext>
            </a:extLst>
          </p:cNvPr>
          <p:cNvSpPr>
            <a:spLocks noGrp="1"/>
          </p:cNvSpPr>
          <p:nvPr>
            <p:ph idx="1"/>
          </p:nvPr>
        </p:nvSpPr>
        <p:spPr>
          <a:xfrm>
            <a:off x="4965431" y="2438400"/>
            <a:ext cx="6586489" cy="3785419"/>
          </a:xfrm>
        </p:spPr>
        <p:txBody>
          <a:bodyPr>
            <a:normAutofit/>
          </a:bodyPr>
          <a:lstStyle/>
          <a:p>
            <a:r>
              <a:rPr lang="en-US" sz="2000" dirty="0">
                <a:latin typeface="Century" panose="02040604050505020304" pitchFamily="18" charset="0"/>
              </a:rPr>
              <a:t>Long, complex privacy notices can lead to “click-fatigue”</a:t>
            </a:r>
          </a:p>
          <a:p>
            <a:r>
              <a:rPr lang="en-US" sz="2000" dirty="0">
                <a:latin typeface="Century" panose="02040604050505020304" pitchFamily="18" charset="0"/>
              </a:rPr>
              <a:t>Exactly what data is collected, for what purpose, and how it is processed can be difficult to determine; this asymmetrical knowledge benefits the data processor </a:t>
            </a:r>
          </a:p>
          <a:p>
            <a:r>
              <a:rPr lang="en-US" sz="2000" dirty="0">
                <a:latin typeface="Century" panose="02040604050505020304" pitchFamily="18" charset="0"/>
              </a:rPr>
              <a:t>The concept of “control” remains central in the US, and encourages the argument that data subjects should be paid for access to their data as a means of both redress and rights</a:t>
            </a:r>
          </a:p>
        </p:txBody>
      </p:sp>
      <p:pic>
        <p:nvPicPr>
          <p:cNvPr id="5" name="Picture 4">
            <a:extLst>
              <a:ext uri="{FF2B5EF4-FFF2-40B4-BE49-F238E27FC236}">
                <a16:creationId xmlns:a16="http://schemas.microsoft.com/office/drawing/2014/main" id="{54696305-410E-41D7-BB62-56809274E498}"/>
              </a:ext>
            </a:extLst>
          </p:cNvPr>
          <p:cNvPicPr>
            <a:picLocks noChangeAspect="1"/>
          </p:cNvPicPr>
          <p:nvPr/>
        </p:nvPicPr>
        <p:blipFill rotWithShape="1">
          <a:blip r:embed="rId3"/>
          <a:srcRect l="7085" r="47796"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D23E13"/>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455C391D-1486-443A-AC26-9747D1CFB6CE}"/>
              </a:ext>
            </a:extLst>
          </p:cNvPr>
          <p:cNvSpPr>
            <a:spLocks noGrp="1"/>
          </p:cNvSpPr>
          <p:nvPr>
            <p:ph type="sldNum" sz="quarter" idx="12"/>
          </p:nvPr>
        </p:nvSpPr>
        <p:spPr>
          <a:xfrm>
            <a:off x="10167042" y="6356350"/>
            <a:ext cx="1186758" cy="365125"/>
          </a:xfrm>
        </p:spPr>
        <p:txBody>
          <a:bodyPr>
            <a:normAutofit/>
          </a:bodyPr>
          <a:lstStyle/>
          <a:p>
            <a:pPr>
              <a:spcAft>
                <a:spcPts val="600"/>
              </a:spcAft>
            </a:pPr>
            <a:fld id="{3A98EE3D-8CD1-4C3F-BD1C-C98C9596463C}" type="slidenum">
              <a:rPr lang="en-US" smtClean="0"/>
              <a:pPr>
                <a:spcAft>
                  <a:spcPts val="600"/>
                </a:spcAft>
              </a:pPr>
              <a:t>41</a:t>
            </a:fld>
            <a:endParaRPr lang="en-US"/>
          </a:p>
        </p:txBody>
      </p:sp>
    </p:spTree>
    <p:extLst>
      <p:ext uri="{BB962C8B-B14F-4D97-AF65-F5344CB8AC3E}">
        <p14:creationId xmlns:p14="http://schemas.microsoft.com/office/powerpoint/2010/main" val="3861279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Sea of hands in the middle">
            <a:extLst>
              <a:ext uri="{FF2B5EF4-FFF2-40B4-BE49-F238E27FC236}">
                <a16:creationId xmlns:a16="http://schemas.microsoft.com/office/drawing/2014/main" id="{429D4673-875E-465C-B0E4-1013BD63321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516" r="18149" b="-1"/>
          <a:stretch/>
        </p:blipFill>
        <p:spPr>
          <a:xfrm>
            <a:off x="20" y="10"/>
            <a:ext cx="6095980" cy="6857990"/>
          </a:xfrm>
          <a:prstGeom prst="rect">
            <a:avLst/>
          </a:prstGeom>
        </p:spPr>
      </p:pic>
      <p:pic>
        <p:nvPicPr>
          <p:cNvPr id="8" name="Picture 7" descr="One big red thumbtack in front of many smaller black thumbtacks">
            <a:extLst>
              <a:ext uri="{FF2B5EF4-FFF2-40B4-BE49-F238E27FC236}">
                <a16:creationId xmlns:a16="http://schemas.microsoft.com/office/drawing/2014/main" id="{1CFCD634-6548-4120-9630-02398AC70D76}"/>
              </a:ext>
            </a:extLst>
          </p:cNvPr>
          <p:cNvPicPr>
            <a:picLocks noChangeAspect="1"/>
          </p:cNvPicPr>
          <p:nvPr/>
        </p:nvPicPr>
        <p:blipFill rotWithShape="1">
          <a:blip r:embed="rId3">
            <a:extLst>
              <a:ext uri="{28A0092B-C50C-407E-A947-70E740481C1C}">
                <a14:useLocalDpi xmlns:a14="http://schemas.microsoft.com/office/drawing/2010/main" val="0"/>
              </a:ext>
            </a:extLst>
          </a:blip>
          <a:srcRect l="12691" t="-1" r="22420" b="-1"/>
          <a:stretch/>
        </p:blipFill>
        <p:spPr>
          <a:xfrm flipH="1">
            <a:off x="6096000" y="10"/>
            <a:ext cx="6096000" cy="6857990"/>
          </a:xfrm>
          <a:prstGeom prst="rect">
            <a:avLst/>
          </a:prstGeom>
        </p:spPr>
      </p:pic>
      <p:sp>
        <p:nvSpPr>
          <p:cNvPr id="15" name="Rectangle 14">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ame 16">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75BDFFB-5327-4754-AC31-5E03C8811A8B}"/>
              </a:ext>
            </a:extLst>
          </p:cNvPr>
          <p:cNvSpPr>
            <a:spLocks noGrp="1"/>
          </p:cNvSpPr>
          <p:nvPr>
            <p:ph type="title"/>
          </p:nvPr>
        </p:nvSpPr>
        <p:spPr>
          <a:xfrm>
            <a:off x="4286858" y="2761554"/>
            <a:ext cx="3618284" cy="1345720"/>
          </a:xfrm>
          <a:noFill/>
        </p:spPr>
        <p:txBody>
          <a:bodyPr vert="horz" lIns="91440" tIns="45720" rIns="91440" bIns="45720" rtlCol="0" anchor="ctr">
            <a:normAutofit fontScale="90000"/>
          </a:bodyPr>
          <a:lstStyle/>
          <a:p>
            <a:pPr algn="ctr"/>
            <a:r>
              <a:rPr lang="en-US" sz="3200" kern="1200" dirty="0">
                <a:solidFill>
                  <a:srgbClr val="080808"/>
                </a:solidFill>
                <a:latin typeface="Century" panose="02040604050505020304" pitchFamily="18" charset="0"/>
              </a:rPr>
              <a:t>What does it mean for an employee to consent?</a:t>
            </a:r>
          </a:p>
        </p:txBody>
      </p:sp>
      <p:sp>
        <p:nvSpPr>
          <p:cNvPr id="4" name="Slide Number Placeholder 3">
            <a:extLst>
              <a:ext uri="{FF2B5EF4-FFF2-40B4-BE49-F238E27FC236}">
                <a16:creationId xmlns:a16="http://schemas.microsoft.com/office/drawing/2014/main" id="{72042C56-5FD2-44CC-A6B5-B88B9B06822C}"/>
              </a:ext>
            </a:extLst>
          </p:cNvPr>
          <p:cNvSpPr>
            <a:spLocks noGrp="1"/>
          </p:cNvSpPr>
          <p:nvPr>
            <p:ph type="sldNum" sz="quarter" idx="12"/>
          </p:nvPr>
        </p:nvSpPr>
        <p:spPr>
          <a:xfrm>
            <a:off x="9301457" y="6356350"/>
            <a:ext cx="2568811" cy="365125"/>
          </a:xfrm>
        </p:spPr>
        <p:txBody>
          <a:bodyPr vert="horz" lIns="91440" tIns="45720" rIns="91440" bIns="45720" rtlCol="0" anchor="ctr">
            <a:normAutofit/>
          </a:bodyPr>
          <a:lstStyle/>
          <a:p>
            <a:pPr defTabSz="914400">
              <a:spcAft>
                <a:spcPts val="600"/>
              </a:spcAft>
            </a:pPr>
            <a:fld id="{3A98EE3D-8CD1-4C3F-BD1C-C98C9596463C}" type="slidenum">
              <a:rPr lang="en-US">
                <a:solidFill>
                  <a:srgbClr val="FFFFFF"/>
                </a:solidFill>
              </a:rPr>
              <a:pPr defTabSz="914400">
                <a:spcAft>
                  <a:spcPts val="600"/>
                </a:spcAft>
              </a:pPr>
              <a:t>42</a:t>
            </a:fld>
            <a:endParaRPr lang="en-US">
              <a:solidFill>
                <a:srgbClr val="FFFFFF"/>
              </a:solidFill>
            </a:endParaRPr>
          </a:p>
        </p:txBody>
      </p:sp>
    </p:spTree>
    <p:extLst>
      <p:ext uri="{BB962C8B-B14F-4D97-AF65-F5344CB8AC3E}">
        <p14:creationId xmlns:p14="http://schemas.microsoft.com/office/powerpoint/2010/main" val="1968816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23156-FE17-4827-888E-19C91DD5676C}"/>
              </a:ext>
            </a:extLst>
          </p:cNvPr>
          <p:cNvSpPr>
            <a:spLocks noGrp="1"/>
          </p:cNvSpPr>
          <p:nvPr>
            <p:ph type="title"/>
          </p:nvPr>
        </p:nvSpPr>
        <p:spPr>
          <a:xfrm>
            <a:off x="838201" y="345810"/>
            <a:ext cx="5120561" cy="1325563"/>
          </a:xfrm>
        </p:spPr>
        <p:txBody>
          <a:bodyPr>
            <a:normAutofit/>
          </a:bodyPr>
          <a:lstStyle/>
          <a:p>
            <a:r>
              <a:rPr lang="en-US" dirty="0">
                <a:latin typeface="Century" panose="02040604050505020304" pitchFamily="18" charset="0"/>
              </a:rPr>
              <a:t>Activision</a:t>
            </a:r>
          </a:p>
        </p:txBody>
      </p:sp>
      <p:sp>
        <p:nvSpPr>
          <p:cNvPr id="3" name="Content Placeholder 2">
            <a:extLst>
              <a:ext uri="{FF2B5EF4-FFF2-40B4-BE49-F238E27FC236}">
                <a16:creationId xmlns:a16="http://schemas.microsoft.com/office/drawing/2014/main" id="{2B4B2DE6-7DC2-42F7-B98E-57E12D316906}"/>
              </a:ext>
            </a:extLst>
          </p:cNvPr>
          <p:cNvSpPr>
            <a:spLocks noGrp="1"/>
          </p:cNvSpPr>
          <p:nvPr>
            <p:ph idx="1"/>
          </p:nvPr>
        </p:nvSpPr>
        <p:spPr>
          <a:xfrm>
            <a:off x="838201" y="1825625"/>
            <a:ext cx="5092194" cy="4351338"/>
          </a:xfrm>
        </p:spPr>
        <p:txBody>
          <a:bodyPr>
            <a:normAutofit/>
          </a:bodyPr>
          <a:lstStyle/>
          <a:p>
            <a:pPr marL="0" indent="0">
              <a:spcAft>
                <a:spcPts val="1200"/>
              </a:spcAft>
              <a:buNone/>
            </a:pPr>
            <a:r>
              <a:rPr lang="en-US" sz="2200" dirty="0">
                <a:latin typeface="Century" panose="02040604050505020304" pitchFamily="18" charset="0"/>
              </a:rPr>
              <a:t>Activision employees were encouraged to use a family-planning app, </a:t>
            </a:r>
            <a:r>
              <a:rPr lang="en-US" sz="2200" dirty="0" err="1">
                <a:latin typeface="Century" panose="02040604050505020304" pitchFamily="18" charset="0"/>
              </a:rPr>
              <a:t>Ovia</a:t>
            </a:r>
            <a:endParaRPr lang="en-US" sz="2200" dirty="0">
              <a:latin typeface="Century" panose="02040604050505020304" pitchFamily="18" charset="0"/>
            </a:endParaRPr>
          </a:p>
          <a:p>
            <a:pPr marL="0" indent="0">
              <a:spcAft>
                <a:spcPts val="1200"/>
              </a:spcAft>
              <a:buNone/>
            </a:pPr>
            <a:r>
              <a:rPr lang="en-US" sz="2200" dirty="0">
                <a:latin typeface="Century" panose="02040604050505020304" pitchFamily="18" charset="0"/>
              </a:rPr>
              <a:t>Employees were </a:t>
            </a:r>
            <a:r>
              <a:rPr lang="en-US" sz="2200" dirty="0">
                <a:solidFill>
                  <a:srgbClr val="FF0000"/>
                </a:solidFill>
                <a:latin typeface="Century" panose="02040604050505020304" pitchFamily="18" charset="0"/>
              </a:rPr>
              <a:t>incentivized</a:t>
            </a:r>
            <a:r>
              <a:rPr lang="en-US" sz="2200" dirty="0">
                <a:latin typeface="Century" panose="02040604050505020304" pitchFamily="18" charset="0"/>
              </a:rPr>
              <a:t> to share as much information as possible</a:t>
            </a:r>
          </a:p>
          <a:p>
            <a:pPr marL="0" indent="0">
              <a:spcAft>
                <a:spcPts val="1200"/>
              </a:spcAft>
              <a:buNone/>
            </a:pPr>
            <a:r>
              <a:rPr lang="en-US" sz="2200" dirty="0">
                <a:latin typeface="Century" panose="02040604050505020304" pitchFamily="18" charset="0"/>
              </a:rPr>
              <a:t> That information was then shared the data with the company</a:t>
            </a:r>
          </a:p>
          <a:p>
            <a:pPr marL="0" indent="0">
              <a:spcAft>
                <a:spcPts val="1200"/>
              </a:spcAft>
              <a:buNone/>
            </a:pPr>
            <a:r>
              <a:rPr lang="en-US" sz="2200" dirty="0">
                <a:latin typeface="Century" panose="02040604050505020304" pitchFamily="18" charset="0"/>
              </a:rPr>
              <a:t>“De-identified,” aggregated health data was shared to an internal website accessible by Activision’s HR</a:t>
            </a:r>
          </a:p>
        </p:txBody>
      </p:sp>
      <p:sp>
        <p:nvSpPr>
          <p:cNvPr id="77" name="Oval 7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0" name="Picture 69">
            <a:extLst>
              <a:ext uri="{FF2B5EF4-FFF2-40B4-BE49-F238E27FC236}">
                <a16:creationId xmlns:a16="http://schemas.microsoft.com/office/drawing/2014/main" id="{4BA9C91C-0E09-40D5-BE65-6593CE4431B2}"/>
              </a:ext>
            </a:extLst>
          </p:cNvPr>
          <p:cNvPicPr preferRelativeResize="0">
            <a:picLocks noChangeAspect="1"/>
          </p:cNvPicPr>
          <p:nvPr/>
        </p:nvPicPr>
        <p:blipFill rotWithShape="1">
          <a:blip r:embed="rId3"/>
          <a:srcRect t="5052" r="-3" b="31174"/>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79" name="Arc 7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E53EACB8-8CBD-47CB-A889-721651514A6E}"/>
              </a:ext>
            </a:extLst>
          </p:cNvPr>
          <p:cNvPicPr>
            <a:picLocks noChangeAspect="1"/>
          </p:cNvPicPr>
          <p:nvPr/>
        </p:nvPicPr>
        <p:blipFill rotWithShape="1">
          <a:blip r:embed="rId4"/>
          <a:srcRect t="19701" r="-4" b="1665"/>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
        <p:nvSpPr>
          <p:cNvPr id="4" name="Slide Number Placeholder 3">
            <a:extLst>
              <a:ext uri="{FF2B5EF4-FFF2-40B4-BE49-F238E27FC236}">
                <a16:creationId xmlns:a16="http://schemas.microsoft.com/office/drawing/2014/main" id="{2C7E3B36-1C66-4317-871A-F577FA509356}"/>
              </a:ext>
            </a:extLst>
          </p:cNvPr>
          <p:cNvSpPr>
            <a:spLocks noGrp="1"/>
          </p:cNvSpPr>
          <p:nvPr>
            <p:ph type="sldNum" sz="quarter" idx="12"/>
          </p:nvPr>
        </p:nvSpPr>
        <p:spPr>
          <a:xfrm>
            <a:off x="8610600" y="6356349"/>
            <a:ext cx="2743200" cy="365125"/>
          </a:xfrm>
          <a:prstGeom prst="ellipse">
            <a:avLst/>
          </a:prstGeom>
        </p:spPr>
        <p:txBody>
          <a:bodyPr>
            <a:normAutofit/>
          </a:bodyPr>
          <a:lstStyle/>
          <a:p>
            <a:pPr>
              <a:lnSpc>
                <a:spcPct val="90000"/>
              </a:lnSpc>
              <a:spcAft>
                <a:spcPts val="600"/>
              </a:spcAft>
            </a:pPr>
            <a:fld id="{3A98EE3D-8CD1-4C3F-BD1C-C98C9596463C}" type="slidenum">
              <a:rPr lang="en-US">
                <a:solidFill>
                  <a:srgbClr val="FFFFFF"/>
                </a:solidFill>
              </a:rPr>
              <a:pPr>
                <a:lnSpc>
                  <a:spcPct val="90000"/>
                </a:lnSpc>
                <a:spcAft>
                  <a:spcPts val="600"/>
                </a:spcAft>
              </a:pPr>
              <a:t>43</a:t>
            </a:fld>
            <a:endParaRPr lang="en-US">
              <a:solidFill>
                <a:srgbClr val="FFFFFF"/>
              </a:solidFill>
            </a:endParaRPr>
          </a:p>
        </p:txBody>
      </p:sp>
      <p:sp>
        <p:nvSpPr>
          <p:cNvPr id="76" name="TextBox 75">
            <a:extLst>
              <a:ext uri="{FF2B5EF4-FFF2-40B4-BE49-F238E27FC236}">
                <a16:creationId xmlns:a16="http://schemas.microsoft.com/office/drawing/2014/main" id="{A97E813B-DF0B-4D34-AB99-F933580C4680}"/>
              </a:ext>
            </a:extLst>
          </p:cNvPr>
          <p:cNvSpPr txBox="1"/>
          <p:nvPr/>
        </p:nvSpPr>
        <p:spPr>
          <a:xfrm>
            <a:off x="8828325" y="6088558"/>
            <a:ext cx="2743201" cy="600164"/>
          </a:xfrm>
          <a:prstGeom prst="rect">
            <a:avLst/>
          </a:prstGeom>
          <a:solidFill>
            <a:srgbClr val="F8FEFC">
              <a:alpha val="85098"/>
            </a:srgbClr>
          </a:solidFill>
        </p:spPr>
        <p:txBody>
          <a:bodyPr wrap="square">
            <a:spAutoFit/>
          </a:bodyPr>
          <a:lstStyle/>
          <a:p>
            <a:r>
              <a:rPr lang="en-US" sz="1100" dirty="0">
                <a:latin typeface="Century" panose="02040604050505020304" pitchFamily="18" charset="0"/>
              </a:rPr>
              <a:t>Paula M. Castano, MD, MPH</a:t>
            </a:r>
          </a:p>
          <a:p>
            <a:r>
              <a:rPr lang="en-US" sz="1100" dirty="0">
                <a:latin typeface="Century" panose="02040604050505020304" pitchFamily="18" charset="0"/>
              </a:rPr>
              <a:t>Board Certifications: </a:t>
            </a:r>
          </a:p>
          <a:p>
            <a:r>
              <a:rPr lang="en-US" sz="1100" dirty="0">
                <a:latin typeface="Century" panose="02040604050505020304" pitchFamily="18" charset="0"/>
              </a:rPr>
              <a:t>Gynecology, Obstetrics and Gynecology</a:t>
            </a:r>
          </a:p>
        </p:txBody>
      </p:sp>
      <p:sp>
        <p:nvSpPr>
          <p:cNvPr id="72" name="Speech Bubble: Oval 71">
            <a:extLst>
              <a:ext uri="{FF2B5EF4-FFF2-40B4-BE49-F238E27FC236}">
                <a16:creationId xmlns:a16="http://schemas.microsoft.com/office/drawing/2014/main" id="{51CD82A3-FA34-4346-BBD9-FA2291E23A30}"/>
              </a:ext>
            </a:extLst>
          </p:cNvPr>
          <p:cNvSpPr/>
          <p:nvPr/>
        </p:nvSpPr>
        <p:spPr>
          <a:xfrm>
            <a:off x="154541" y="1298165"/>
            <a:ext cx="6225414" cy="5109501"/>
          </a:xfrm>
          <a:prstGeom prst="wedgeEllipseCallout">
            <a:avLst>
              <a:gd name="adj1" fmla="val 90706"/>
              <a:gd name="adj2" fmla="val 18917"/>
            </a:avLst>
          </a:prstGeom>
          <a:solidFill>
            <a:srgbClr val="F8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entury" panose="02040604050505020304" pitchFamily="18" charset="0"/>
              </a:rPr>
              <a:t>The data given to employers raises concerns “with their </a:t>
            </a:r>
            <a:r>
              <a:rPr lang="en-US" sz="2400" b="1" dirty="0">
                <a:solidFill>
                  <a:srgbClr val="FF0000"/>
                </a:solidFill>
                <a:latin typeface="Century" panose="02040604050505020304" pitchFamily="18" charset="0"/>
              </a:rPr>
              <a:t>lack of general clinical applicability </a:t>
            </a:r>
            <a:r>
              <a:rPr lang="en-US" sz="2400" dirty="0">
                <a:solidFill>
                  <a:schemeClr val="tx1"/>
                </a:solidFill>
                <a:latin typeface="Century" panose="02040604050505020304" pitchFamily="18" charset="0"/>
              </a:rPr>
              <a:t>and focus on variables that affect time out of work and insurance utilization.”</a:t>
            </a:r>
          </a:p>
        </p:txBody>
      </p:sp>
      <p:pic>
        <p:nvPicPr>
          <p:cNvPr id="74" name="Picture 73" descr="Woman happily playing with children in the playground">
            <a:extLst>
              <a:ext uri="{FF2B5EF4-FFF2-40B4-BE49-F238E27FC236}">
                <a16:creationId xmlns:a16="http://schemas.microsoft.com/office/drawing/2014/main" id="{74A7F854-35A5-44CD-8E21-6AC3F41423E6}"/>
              </a:ext>
            </a:extLst>
          </p:cNvPr>
          <p:cNvPicPr>
            <a:picLocks noChangeAspect="1"/>
          </p:cNvPicPr>
          <p:nvPr/>
        </p:nvPicPr>
        <p:blipFill rotWithShape="1">
          <a:blip r:embed="rId5">
            <a:extLst>
              <a:ext uri="{28A0092B-C50C-407E-A947-70E740481C1C}">
                <a14:useLocalDpi xmlns:a14="http://schemas.microsoft.com/office/drawing/2010/main" val="0"/>
              </a:ext>
            </a:extLst>
          </a:blip>
          <a:srcRect l="18620" t="8585" r="17951" b="-6958"/>
          <a:stretch/>
        </p:blipFill>
        <p:spPr>
          <a:xfrm>
            <a:off x="7815643" y="2581427"/>
            <a:ext cx="4941670" cy="5109501"/>
          </a:xfrm>
          <a:prstGeom prst="flowChartConnector">
            <a:avLst/>
          </a:prstGeom>
        </p:spPr>
      </p:pic>
    </p:spTree>
    <p:extLst>
      <p:ext uri="{BB962C8B-B14F-4D97-AF65-F5344CB8AC3E}">
        <p14:creationId xmlns:p14="http://schemas.microsoft.com/office/powerpoint/2010/main" val="181444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74"/>
                                        </p:tgtEl>
                                      </p:cBhvr>
                                    </p:animEffect>
                                    <p:set>
                                      <p:cBhvr>
                                        <p:cTn id="27" dur="1" fill="hold">
                                          <p:stCondLst>
                                            <p:cond delay="499"/>
                                          </p:stCondLst>
                                        </p:cTn>
                                        <p:tgtEl>
                                          <p:spTgt spid="74"/>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FA3DC293-DF27-436D-BE28-905BB47B793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372" b="16843"/>
          <a:stretch/>
        </p:blipFill>
        <p:spPr>
          <a:xfrm>
            <a:off x="113426" y="139700"/>
            <a:ext cx="6631149" cy="6169074"/>
          </a:xfrm>
        </p:spPr>
      </p:pic>
      <p:sp>
        <p:nvSpPr>
          <p:cNvPr id="4" name="Slide Number Placeholder 3">
            <a:extLst>
              <a:ext uri="{FF2B5EF4-FFF2-40B4-BE49-F238E27FC236}">
                <a16:creationId xmlns:a16="http://schemas.microsoft.com/office/drawing/2014/main" id="{21C35BDB-463B-496F-AEFF-2DCBA9DE5BB1}"/>
              </a:ext>
            </a:extLst>
          </p:cNvPr>
          <p:cNvSpPr>
            <a:spLocks noGrp="1"/>
          </p:cNvSpPr>
          <p:nvPr>
            <p:ph type="sldNum" sz="quarter" idx="12"/>
          </p:nvPr>
        </p:nvSpPr>
        <p:spPr/>
        <p:txBody>
          <a:bodyPr/>
          <a:lstStyle/>
          <a:p>
            <a:fld id="{3A98EE3D-8CD1-4C3F-BD1C-C98C9596463C}" type="slidenum">
              <a:rPr lang="en-US" smtClean="0"/>
              <a:t>44</a:t>
            </a:fld>
            <a:endParaRPr lang="en-US" dirty="0"/>
          </a:p>
        </p:txBody>
      </p:sp>
      <p:pic>
        <p:nvPicPr>
          <p:cNvPr id="9" name="Content Placeholder 5" descr="A screenshot of a cell phone&#10;&#10;Description automatically generated">
            <a:extLst>
              <a:ext uri="{FF2B5EF4-FFF2-40B4-BE49-F238E27FC236}">
                <a16:creationId xmlns:a16="http://schemas.microsoft.com/office/drawing/2014/main" id="{E5D671E5-60EF-4C04-A935-9993C3797E09}"/>
              </a:ext>
            </a:extLst>
          </p:cNvPr>
          <p:cNvPicPr>
            <a:picLocks noChangeAspect="1"/>
          </p:cNvPicPr>
          <p:nvPr/>
        </p:nvPicPr>
        <p:blipFill rotWithShape="1">
          <a:blip r:embed="rId4">
            <a:extLst>
              <a:ext uri="{28A0092B-C50C-407E-A947-70E740481C1C}">
                <a14:useLocalDpi xmlns:a14="http://schemas.microsoft.com/office/drawing/2010/main" val="0"/>
              </a:ext>
            </a:extLst>
          </a:blip>
          <a:srcRect t="-948" b="82327"/>
          <a:stretch/>
        </p:blipFill>
        <p:spPr>
          <a:xfrm>
            <a:off x="6428348" y="251833"/>
            <a:ext cx="5493811" cy="1446743"/>
          </a:xfrm>
          <a:prstGeom prst="rect">
            <a:avLst/>
          </a:prstGeom>
        </p:spPr>
      </p:pic>
      <p:pic>
        <p:nvPicPr>
          <p:cNvPr id="11" name="Content Placeholder 5" descr="A screenshot of a cell phone&#10;&#10;Description automatically generated">
            <a:extLst>
              <a:ext uri="{FF2B5EF4-FFF2-40B4-BE49-F238E27FC236}">
                <a16:creationId xmlns:a16="http://schemas.microsoft.com/office/drawing/2014/main" id="{18D21AA9-C372-4CAF-B875-16463CDF8AED}"/>
              </a:ext>
            </a:extLst>
          </p:cNvPr>
          <p:cNvPicPr>
            <a:picLocks noChangeAspect="1"/>
          </p:cNvPicPr>
          <p:nvPr/>
        </p:nvPicPr>
        <p:blipFill rotWithShape="1">
          <a:blip r:embed="rId3">
            <a:extLst>
              <a:ext uri="{28A0092B-C50C-407E-A947-70E740481C1C}">
                <a14:useLocalDpi xmlns:a14="http://schemas.microsoft.com/office/drawing/2010/main" val="0"/>
              </a:ext>
            </a:extLst>
          </a:blip>
          <a:srcRect t="92767" b="259"/>
          <a:stretch/>
        </p:blipFill>
        <p:spPr>
          <a:xfrm>
            <a:off x="1320800" y="6326212"/>
            <a:ext cx="4216400" cy="415876"/>
          </a:xfrm>
          <a:prstGeom prst="rect">
            <a:avLst/>
          </a:prstGeom>
        </p:spPr>
      </p:pic>
      <p:sp>
        <p:nvSpPr>
          <p:cNvPr id="12" name="TextBox 11">
            <a:extLst>
              <a:ext uri="{FF2B5EF4-FFF2-40B4-BE49-F238E27FC236}">
                <a16:creationId xmlns:a16="http://schemas.microsoft.com/office/drawing/2014/main" id="{39F60C29-FD83-413B-9E08-F64276046DCB}"/>
              </a:ext>
            </a:extLst>
          </p:cNvPr>
          <p:cNvSpPr txBox="1"/>
          <p:nvPr/>
        </p:nvSpPr>
        <p:spPr>
          <a:xfrm>
            <a:off x="6584762" y="1874728"/>
            <a:ext cx="4934138" cy="1815882"/>
          </a:xfrm>
          <a:prstGeom prst="rect">
            <a:avLst/>
          </a:prstGeom>
          <a:noFill/>
        </p:spPr>
        <p:txBody>
          <a:bodyPr wrap="square" rtlCol="0">
            <a:spAutoFit/>
          </a:bodyPr>
          <a:lstStyle/>
          <a:p>
            <a:pPr marL="342900" indent="-342900">
              <a:buFont typeface="+mj-lt"/>
              <a:buAutoNum type="arabicPeriod"/>
            </a:pPr>
            <a:r>
              <a:rPr lang="en-US" sz="2800" dirty="0">
                <a:latin typeface="Century" panose="02040604050505020304" pitchFamily="18" charset="0"/>
              </a:rPr>
              <a:t>Privacy embedded into design</a:t>
            </a:r>
          </a:p>
          <a:p>
            <a:pPr marL="342900" indent="-342900">
              <a:buFont typeface="+mj-lt"/>
              <a:buAutoNum type="arabicPeriod"/>
            </a:pPr>
            <a:r>
              <a:rPr lang="en-US" sz="2800" dirty="0">
                <a:latin typeface="Century" panose="02040604050505020304" pitchFamily="18" charset="0"/>
              </a:rPr>
              <a:t>Proactive not reactive</a:t>
            </a:r>
          </a:p>
          <a:p>
            <a:pPr marL="342900" indent="-342900">
              <a:buFont typeface="+mj-lt"/>
              <a:buAutoNum type="arabicPeriod"/>
            </a:pPr>
            <a:r>
              <a:rPr lang="en-US" sz="2800" dirty="0">
                <a:latin typeface="Century" panose="02040604050505020304" pitchFamily="18" charset="0"/>
              </a:rPr>
              <a:t>Respect for user privacy</a:t>
            </a:r>
          </a:p>
        </p:txBody>
      </p:sp>
    </p:spTree>
    <p:extLst>
      <p:ext uri="{BB962C8B-B14F-4D97-AF65-F5344CB8AC3E}">
        <p14:creationId xmlns:p14="http://schemas.microsoft.com/office/powerpoint/2010/main" val="22207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text on a white background&#10;&#10;Description automatically generated">
            <a:extLst>
              <a:ext uri="{FF2B5EF4-FFF2-40B4-BE49-F238E27FC236}">
                <a16:creationId xmlns:a16="http://schemas.microsoft.com/office/drawing/2014/main" id="{A98C8C75-965E-42B3-B432-0C05F9A58D89}"/>
              </a:ext>
            </a:extLst>
          </p:cNvPr>
          <p:cNvPicPr>
            <a:picLocks noChangeAspect="1"/>
          </p:cNvPicPr>
          <p:nvPr/>
        </p:nvPicPr>
        <p:blipFill rotWithShape="1">
          <a:blip r:embed="rId3">
            <a:alphaModFix/>
          </a:blip>
          <a:srcRect l="10412" r="20347" b="-2"/>
          <a:stretch/>
        </p:blipFill>
        <p:spPr>
          <a:xfrm>
            <a:off x="5956939" y="16856"/>
            <a:ext cx="6235061" cy="6824288"/>
          </a:xfrm>
          <a:prstGeom prst="rect">
            <a:avLst/>
          </a:prstGeom>
        </p:spPr>
      </p:pic>
      <p:sp>
        <p:nvSpPr>
          <p:cNvPr id="2" name="Title 1">
            <a:extLst>
              <a:ext uri="{FF2B5EF4-FFF2-40B4-BE49-F238E27FC236}">
                <a16:creationId xmlns:a16="http://schemas.microsoft.com/office/drawing/2014/main" id="{B8C62D5D-FF73-46F8-B787-2DD9D7755DEE}"/>
              </a:ext>
            </a:extLst>
          </p:cNvPr>
          <p:cNvSpPr>
            <a:spLocks noGrp="1"/>
          </p:cNvSpPr>
          <p:nvPr>
            <p:ph type="title"/>
          </p:nvPr>
        </p:nvSpPr>
        <p:spPr>
          <a:xfrm>
            <a:off x="804998" y="798445"/>
            <a:ext cx="4803636" cy="1311664"/>
          </a:xfrm>
        </p:spPr>
        <p:txBody>
          <a:bodyPr>
            <a:normAutofit/>
          </a:bodyPr>
          <a:lstStyle/>
          <a:p>
            <a:r>
              <a:rPr lang="en-US" dirty="0">
                <a:solidFill>
                  <a:srgbClr val="000000"/>
                </a:solidFill>
                <a:latin typeface="Century" panose="02040604050505020304" pitchFamily="18" charset="0"/>
              </a:rPr>
              <a:t>Myth of the privacy paradox</a:t>
            </a:r>
          </a:p>
        </p:txBody>
      </p:sp>
      <p:sp>
        <p:nvSpPr>
          <p:cNvPr id="3" name="Content Placeholder 2">
            <a:extLst>
              <a:ext uri="{FF2B5EF4-FFF2-40B4-BE49-F238E27FC236}">
                <a16:creationId xmlns:a16="http://schemas.microsoft.com/office/drawing/2014/main" id="{23AAF94A-1610-4AA2-9F4A-7742CEB12C3C}"/>
              </a:ext>
            </a:extLst>
          </p:cNvPr>
          <p:cNvSpPr>
            <a:spLocks noGrp="1"/>
          </p:cNvSpPr>
          <p:nvPr>
            <p:ph idx="1"/>
          </p:nvPr>
        </p:nvSpPr>
        <p:spPr>
          <a:xfrm>
            <a:off x="804997" y="2272143"/>
            <a:ext cx="4803636" cy="3788830"/>
          </a:xfrm>
        </p:spPr>
        <p:txBody>
          <a:bodyPr anchor="ctr">
            <a:normAutofit/>
          </a:bodyPr>
          <a:lstStyle/>
          <a:p>
            <a:pPr marL="0" indent="0">
              <a:buNone/>
            </a:pPr>
            <a:r>
              <a:rPr lang="en-US" sz="2400" dirty="0">
                <a:solidFill>
                  <a:srgbClr val="000000"/>
                </a:solidFill>
                <a:latin typeface="Century" panose="02040604050505020304" pitchFamily="18" charset="0"/>
              </a:rPr>
              <a:t>People say that they value privacy highly…</a:t>
            </a:r>
          </a:p>
          <a:p>
            <a:pPr marL="0" indent="0">
              <a:buNone/>
            </a:pPr>
            <a:endParaRPr lang="en-US" sz="2400" dirty="0">
              <a:solidFill>
                <a:srgbClr val="000000"/>
              </a:solidFill>
              <a:latin typeface="Century" panose="02040604050505020304" pitchFamily="18" charset="0"/>
            </a:endParaRPr>
          </a:p>
          <a:p>
            <a:pPr marL="0" indent="0">
              <a:buNone/>
            </a:pPr>
            <a:r>
              <a:rPr lang="en-US" sz="2400" dirty="0">
                <a:solidFill>
                  <a:srgbClr val="000000"/>
                </a:solidFill>
                <a:latin typeface="Century" panose="02040604050505020304" pitchFamily="18" charset="0"/>
              </a:rPr>
              <a:t>But share their personal data in exchange for very little or fail to use measures to protect their privacy </a:t>
            </a:r>
          </a:p>
        </p:txBody>
      </p:sp>
      <p:sp>
        <p:nvSpPr>
          <p:cNvPr id="4" name="Slide Number Placeholder 3">
            <a:extLst>
              <a:ext uri="{FF2B5EF4-FFF2-40B4-BE49-F238E27FC236}">
                <a16:creationId xmlns:a16="http://schemas.microsoft.com/office/drawing/2014/main" id="{5C9BABA1-4039-446E-93F2-D2D85CC31D11}"/>
              </a:ext>
            </a:extLst>
          </p:cNvPr>
          <p:cNvSpPr>
            <a:spLocks noGrp="1"/>
          </p:cNvSpPr>
          <p:nvPr>
            <p:ph type="sldNum" sz="quarter" idx="12"/>
          </p:nvPr>
        </p:nvSpPr>
        <p:spPr>
          <a:xfrm>
            <a:off x="10825930" y="6223702"/>
            <a:ext cx="570728" cy="314067"/>
          </a:xfrm>
        </p:spPr>
        <p:txBody>
          <a:bodyPr>
            <a:normAutofit/>
          </a:bodyPr>
          <a:lstStyle/>
          <a:p>
            <a:pPr>
              <a:spcAft>
                <a:spcPts val="600"/>
              </a:spcAft>
            </a:pPr>
            <a:fld id="{3A98EE3D-8CD1-4C3F-BD1C-C98C9596463C}" type="slidenum">
              <a:rPr lang="en-US" sz="1100">
                <a:solidFill>
                  <a:srgbClr val="FFFFFF"/>
                </a:solidFill>
              </a:rPr>
              <a:pPr>
                <a:spcAft>
                  <a:spcPts val="600"/>
                </a:spcAft>
              </a:pPr>
              <a:t>45</a:t>
            </a:fld>
            <a:endParaRPr lang="en-US" sz="1100">
              <a:solidFill>
                <a:srgbClr val="FFFFFF"/>
              </a:solidFill>
            </a:endParaRPr>
          </a:p>
        </p:txBody>
      </p:sp>
      <p:pic>
        <p:nvPicPr>
          <p:cNvPr id="6" name="Picture 5">
            <a:extLst>
              <a:ext uri="{FF2B5EF4-FFF2-40B4-BE49-F238E27FC236}">
                <a16:creationId xmlns:a16="http://schemas.microsoft.com/office/drawing/2014/main" id="{5FBDD0A9-9516-48CD-9915-86647079F320}"/>
              </a:ext>
            </a:extLst>
          </p:cNvPr>
          <p:cNvPicPr>
            <a:picLocks noChangeAspect="1"/>
          </p:cNvPicPr>
          <p:nvPr/>
        </p:nvPicPr>
        <p:blipFill>
          <a:blip r:embed="rId4"/>
          <a:stretch>
            <a:fillRect/>
          </a:stretch>
        </p:blipFill>
        <p:spPr>
          <a:xfrm>
            <a:off x="6324099" y="68705"/>
            <a:ext cx="4501831" cy="6720590"/>
          </a:xfrm>
          <a:prstGeom prst="rect">
            <a:avLst/>
          </a:prstGeom>
        </p:spPr>
      </p:pic>
    </p:spTree>
    <p:extLst>
      <p:ext uri="{BB962C8B-B14F-4D97-AF65-F5344CB8AC3E}">
        <p14:creationId xmlns:p14="http://schemas.microsoft.com/office/powerpoint/2010/main" val="21558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FA3DC293-DF27-436D-BE28-905BB47B793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372" b="16843"/>
          <a:stretch/>
        </p:blipFill>
        <p:spPr>
          <a:xfrm>
            <a:off x="113426" y="139700"/>
            <a:ext cx="6631149" cy="6169074"/>
          </a:xfrm>
        </p:spPr>
      </p:pic>
      <p:sp>
        <p:nvSpPr>
          <p:cNvPr id="4" name="Slide Number Placeholder 3">
            <a:extLst>
              <a:ext uri="{FF2B5EF4-FFF2-40B4-BE49-F238E27FC236}">
                <a16:creationId xmlns:a16="http://schemas.microsoft.com/office/drawing/2014/main" id="{21C35BDB-463B-496F-AEFF-2DCBA9DE5BB1}"/>
              </a:ext>
            </a:extLst>
          </p:cNvPr>
          <p:cNvSpPr>
            <a:spLocks noGrp="1"/>
          </p:cNvSpPr>
          <p:nvPr>
            <p:ph type="sldNum" sz="quarter" idx="12"/>
          </p:nvPr>
        </p:nvSpPr>
        <p:spPr/>
        <p:txBody>
          <a:bodyPr/>
          <a:lstStyle/>
          <a:p>
            <a:fld id="{3A98EE3D-8CD1-4C3F-BD1C-C98C9596463C}" type="slidenum">
              <a:rPr lang="en-US" smtClean="0"/>
              <a:t>46</a:t>
            </a:fld>
            <a:endParaRPr lang="en-US" dirty="0"/>
          </a:p>
        </p:txBody>
      </p:sp>
      <p:pic>
        <p:nvPicPr>
          <p:cNvPr id="9" name="Content Placeholder 5" descr="A screenshot of a cell phone&#10;&#10;Description automatically generated">
            <a:extLst>
              <a:ext uri="{FF2B5EF4-FFF2-40B4-BE49-F238E27FC236}">
                <a16:creationId xmlns:a16="http://schemas.microsoft.com/office/drawing/2014/main" id="{E5D671E5-60EF-4C04-A935-9993C3797E09}"/>
              </a:ext>
            </a:extLst>
          </p:cNvPr>
          <p:cNvPicPr>
            <a:picLocks noChangeAspect="1"/>
          </p:cNvPicPr>
          <p:nvPr/>
        </p:nvPicPr>
        <p:blipFill rotWithShape="1">
          <a:blip r:embed="rId4">
            <a:extLst>
              <a:ext uri="{28A0092B-C50C-407E-A947-70E740481C1C}">
                <a14:useLocalDpi xmlns:a14="http://schemas.microsoft.com/office/drawing/2010/main" val="0"/>
              </a:ext>
            </a:extLst>
          </a:blip>
          <a:srcRect t="-948" b="82327"/>
          <a:stretch/>
        </p:blipFill>
        <p:spPr>
          <a:xfrm>
            <a:off x="6428348" y="251833"/>
            <a:ext cx="5493811" cy="1446743"/>
          </a:xfrm>
          <a:prstGeom prst="rect">
            <a:avLst/>
          </a:prstGeom>
        </p:spPr>
      </p:pic>
      <p:pic>
        <p:nvPicPr>
          <p:cNvPr id="11" name="Content Placeholder 5" descr="A screenshot of a cell phone&#10;&#10;Description automatically generated">
            <a:extLst>
              <a:ext uri="{FF2B5EF4-FFF2-40B4-BE49-F238E27FC236}">
                <a16:creationId xmlns:a16="http://schemas.microsoft.com/office/drawing/2014/main" id="{18D21AA9-C372-4CAF-B875-16463CDF8AED}"/>
              </a:ext>
            </a:extLst>
          </p:cNvPr>
          <p:cNvPicPr>
            <a:picLocks noChangeAspect="1"/>
          </p:cNvPicPr>
          <p:nvPr/>
        </p:nvPicPr>
        <p:blipFill rotWithShape="1">
          <a:blip r:embed="rId3">
            <a:extLst>
              <a:ext uri="{28A0092B-C50C-407E-A947-70E740481C1C}">
                <a14:useLocalDpi xmlns:a14="http://schemas.microsoft.com/office/drawing/2010/main" val="0"/>
              </a:ext>
            </a:extLst>
          </a:blip>
          <a:srcRect t="92767" b="259"/>
          <a:stretch/>
        </p:blipFill>
        <p:spPr>
          <a:xfrm>
            <a:off x="1320800" y="6326212"/>
            <a:ext cx="4216400" cy="415876"/>
          </a:xfrm>
          <a:prstGeom prst="rect">
            <a:avLst/>
          </a:prstGeom>
        </p:spPr>
      </p:pic>
      <p:sp>
        <p:nvSpPr>
          <p:cNvPr id="12" name="TextBox 11">
            <a:extLst>
              <a:ext uri="{FF2B5EF4-FFF2-40B4-BE49-F238E27FC236}">
                <a16:creationId xmlns:a16="http://schemas.microsoft.com/office/drawing/2014/main" id="{39F60C29-FD83-413B-9E08-F64276046DCB}"/>
              </a:ext>
            </a:extLst>
          </p:cNvPr>
          <p:cNvSpPr txBox="1"/>
          <p:nvPr/>
        </p:nvSpPr>
        <p:spPr>
          <a:xfrm>
            <a:off x="6584762" y="1874728"/>
            <a:ext cx="4934138" cy="4401205"/>
          </a:xfrm>
          <a:prstGeom prst="rect">
            <a:avLst/>
          </a:prstGeom>
          <a:noFill/>
        </p:spPr>
        <p:txBody>
          <a:bodyPr wrap="square" rtlCol="0">
            <a:spAutoFit/>
          </a:bodyPr>
          <a:lstStyle/>
          <a:p>
            <a:pPr marL="342900" indent="-342900">
              <a:buFont typeface="+mj-lt"/>
              <a:buAutoNum type="arabicPeriod"/>
            </a:pPr>
            <a:r>
              <a:rPr lang="en-US" sz="2800" dirty="0">
                <a:latin typeface="Century" panose="02040604050505020304" pitchFamily="18" charset="0"/>
              </a:rPr>
              <a:t>Privacy embedded into design</a:t>
            </a:r>
          </a:p>
          <a:p>
            <a:pPr marL="342900" indent="-342900">
              <a:buFont typeface="+mj-lt"/>
              <a:buAutoNum type="arabicPeriod"/>
            </a:pPr>
            <a:r>
              <a:rPr lang="en-US" sz="2800" dirty="0">
                <a:latin typeface="Century" panose="02040604050505020304" pitchFamily="18" charset="0"/>
              </a:rPr>
              <a:t>Proactive not reactive</a:t>
            </a:r>
          </a:p>
          <a:p>
            <a:pPr marL="342900" indent="-342900">
              <a:buFont typeface="+mj-lt"/>
              <a:buAutoNum type="arabicPeriod"/>
            </a:pPr>
            <a:r>
              <a:rPr lang="en-US" sz="2800" dirty="0">
                <a:latin typeface="Century" panose="02040604050505020304" pitchFamily="18" charset="0"/>
              </a:rPr>
              <a:t>Respect for user privacy</a:t>
            </a:r>
          </a:p>
          <a:p>
            <a:pPr marL="342900" indent="-342900">
              <a:buFont typeface="+mj-lt"/>
              <a:buAutoNum type="arabicPeriod"/>
            </a:pPr>
            <a:r>
              <a:rPr lang="en-US" sz="2800" dirty="0">
                <a:latin typeface="Century" panose="02040604050505020304" pitchFamily="18" charset="0"/>
              </a:rPr>
              <a:t>Privacy as the default setting</a:t>
            </a:r>
          </a:p>
          <a:p>
            <a:pPr marL="342900" indent="-342900">
              <a:buFont typeface="+mj-lt"/>
              <a:buAutoNum type="arabicPeriod"/>
            </a:pPr>
            <a:r>
              <a:rPr lang="en-US" sz="2800" dirty="0">
                <a:latin typeface="Century" panose="02040604050505020304" pitchFamily="18" charset="0"/>
              </a:rPr>
              <a:t>End-to-end security</a:t>
            </a:r>
          </a:p>
          <a:p>
            <a:pPr marL="342900" indent="-342900">
              <a:buFont typeface="+mj-lt"/>
              <a:buAutoNum type="arabicPeriod"/>
            </a:pPr>
            <a:r>
              <a:rPr lang="en-US" sz="2800" dirty="0">
                <a:latin typeface="Century" panose="02040604050505020304" pitchFamily="18" charset="0"/>
              </a:rPr>
              <a:t>Full functionality</a:t>
            </a:r>
          </a:p>
          <a:p>
            <a:pPr marL="342900" indent="-342900">
              <a:buFont typeface="+mj-lt"/>
              <a:buAutoNum type="arabicPeriod"/>
            </a:pPr>
            <a:r>
              <a:rPr lang="en-US" sz="2800" dirty="0">
                <a:latin typeface="Century" panose="02040604050505020304" pitchFamily="18" charset="0"/>
              </a:rPr>
              <a:t>Visibility and transparency</a:t>
            </a:r>
          </a:p>
        </p:txBody>
      </p:sp>
    </p:spTree>
    <p:extLst>
      <p:ext uri="{BB962C8B-B14F-4D97-AF65-F5344CB8AC3E}">
        <p14:creationId xmlns:p14="http://schemas.microsoft.com/office/powerpoint/2010/main" val="110203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fade">
                                      <p:cBhvr>
                                        <p:cTn id="7" dur="500"/>
                                        <p:tgtEl>
                                          <p:spTgt spid="1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4" end="4"/>
                                            </p:txEl>
                                          </p:spTgt>
                                        </p:tgtEl>
                                        <p:attrNameLst>
                                          <p:attrName>style.visibility</p:attrName>
                                        </p:attrNameLst>
                                      </p:cBhvr>
                                      <p:to>
                                        <p:strVal val="visible"/>
                                      </p:to>
                                    </p:set>
                                    <p:animEffect transition="in" filter="fade">
                                      <p:cBhvr>
                                        <p:cTn id="12" dur="500"/>
                                        <p:tgtEl>
                                          <p:spTgt spid="1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5" end="5"/>
                                            </p:txEl>
                                          </p:spTgt>
                                        </p:tgtEl>
                                        <p:attrNameLst>
                                          <p:attrName>style.visibility</p:attrName>
                                        </p:attrNameLst>
                                      </p:cBhvr>
                                      <p:to>
                                        <p:strVal val="visible"/>
                                      </p:to>
                                    </p:set>
                                    <p:animEffect transition="in" filter="fade">
                                      <p:cBhvr>
                                        <p:cTn id="17" dur="500"/>
                                        <p:tgtEl>
                                          <p:spTgt spid="1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6" end="6"/>
                                            </p:txEl>
                                          </p:spTgt>
                                        </p:tgtEl>
                                        <p:attrNameLst>
                                          <p:attrName>style.visibility</p:attrName>
                                        </p:attrNameLst>
                                      </p:cBhvr>
                                      <p:to>
                                        <p:strVal val="visible"/>
                                      </p:to>
                                    </p:set>
                                    <p:animEffect transition="in" filter="fade">
                                      <p:cBhvr>
                                        <p:cTn id="22"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Slide Number Placeholder 1">
            <a:extLst>
              <a:ext uri="{FF2B5EF4-FFF2-40B4-BE49-F238E27FC236}">
                <a16:creationId xmlns:a16="http://schemas.microsoft.com/office/drawing/2014/main" id="{B4240E96-C949-4C40-B9EA-0FD8321E26C6}"/>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defTabSz="914400">
              <a:spcAft>
                <a:spcPts val="600"/>
              </a:spcAft>
            </a:pPr>
            <a:fld id="{3A98EE3D-8CD1-4C3F-BD1C-C98C9596463C}" type="slidenum">
              <a:rPr lang="en-US">
                <a:solidFill>
                  <a:schemeClr val="bg1"/>
                </a:solidFill>
              </a:rPr>
              <a:pPr algn="ctr" defTabSz="914400">
                <a:spcAft>
                  <a:spcPts val="600"/>
                </a:spcAft>
              </a:pPr>
              <a:t>47</a:t>
            </a:fld>
            <a:endParaRPr lang="en-US">
              <a:solidFill>
                <a:schemeClr val="bg1"/>
              </a:solidFill>
            </a:endParaRPr>
          </a:p>
        </p:txBody>
      </p:sp>
      <p:pic>
        <p:nvPicPr>
          <p:cNvPr id="5" name="Picture 4">
            <a:extLst>
              <a:ext uri="{FF2B5EF4-FFF2-40B4-BE49-F238E27FC236}">
                <a16:creationId xmlns:a16="http://schemas.microsoft.com/office/drawing/2014/main" id="{6A1F70C7-B222-42CA-BD73-D3A42A9FCB80}"/>
              </a:ext>
            </a:extLst>
          </p:cNvPr>
          <p:cNvPicPr>
            <a:picLocks noChangeAspect="1"/>
          </p:cNvPicPr>
          <p:nvPr/>
        </p:nvPicPr>
        <p:blipFill>
          <a:blip r:embed="rId3"/>
          <a:stretch>
            <a:fillRect/>
          </a:stretch>
        </p:blipFill>
        <p:spPr>
          <a:xfrm>
            <a:off x="975546" y="965201"/>
            <a:ext cx="6548757" cy="4911568"/>
          </a:xfrm>
          <a:prstGeom prst="rect">
            <a:avLst/>
          </a:prstGeom>
        </p:spPr>
      </p:pic>
    </p:spTree>
    <p:extLst>
      <p:ext uri="{BB962C8B-B14F-4D97-AF65-F5344CB8AC3E}">
        <p14:creationId xmlns:p14="http://schemas.microsoft.com/office/powerpoint/2010/main" val="3242069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714D27-477B-47D9-89C3-86B5783426C0}"/>
              </a:ext>
            </a:extLst>
          </p:cNvPr>
          <p:cNvPicPr>
            <a:picLocks noChangeAspect="1"/>
          </p:cNvPicPr>
          <p:nvPr/>
        </p:nvPicPr>
        <p:blipFill rotWithShape="1">
          <a:blip r:embed="rId3"/>
          <a:srcRect l="47100" r="6085"/>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13" name="Picture 12">
            <a:extLst>
              <a:ext uri="{FF2B5EF4-FFF2-40B4-BE49-F238E27FC236}">
                <a16:creationId xmlns:a16="http://schemas.microsoft.com/office/drawing/2014/main" id="{C2A2CC43-4939-4EE3-B50B-7A97E16D5218}"/>
              </a:ext>
            </a:extLst>
          </p:cNvPr>
          <p:cNvPicPr>
            <a:picLocks noChangeAspect="1"/>
          </p:cNvPicPr>
          <p:nvPr/>
        </p:nvPicPr>
        <p:blipFill rotWithShape="1">
          <a:blip r:embed="rId4"/>
          <a:srcRect l="40" r="46191"/>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p:nvSpPr>
          <p:cNvPr id="6" name="Content Placeholder 5">
            <a:extLst>
              <a:ext uri="{FF2B5EF4-FFF2-40B4-BE49-F238E27FC236}">
                <a16:creationId xmlns:a16="http://schemas.microsoft.com/office/drawing/2014/main" id="{C8D6F951-4B81-44F1-A4A6-3B9BC05CF343}"/>
              </a:ext>
            </a:extLst>
          </p:cNvPr>
          <p:cNvSpPr>
            <a:spLocks noGrp="1"/>
          </p:cNvSpPr>
          <p:nvPr>
            <p:ph idx="1"/>
          </p:nvPr>
        </p:nvSpPr>
        <p:spPr>
          <a:xfrm>
            <a:off x="181356" y="1229470"/>
            <a:ext cx="3463544" cy="4561729"/>
          </a:xfrm>
        </p:spPr>
        <p:txBody>
          <a:bodyPr>
            <a:normAutofit/>
          </a:bodyPr>
          <a:lstStyle/>
          <a:p>
            <a:pPr marL="0" indent="0">
              <a:buNone/>
            </a:pPr>
            <a:r>
              <a:rPr lang="en-US" sz="2400" dirty="0">
                <a:latin typeface="Century" panose="02040604050505020304" pitchFamily="18" charset="0"/>
              </a:rPr>
              <a:t>“Private life” was separated from political authority</a:t>
            </a:r>
          </a:p>
          <a:p>
            <a:pPr marL="0" indent="0">
              <a:buNone/>
            </a:pPr>
            <a:endParaRPr lang="en-US" sz="2400" dirty="0">
              <a:latin typeface="Century" panose="02040604050505020304" pitchFamily="18" charset="0"/>
            </a:endParaRPr>
          </a:p>
          <a:p>
            <a:pPr marL="0" indent="0">
              <a:buNone/>
            </a:pPr>
            <a:r>
              <a:rPr lang="en-US" sz="2400" dirty="0">
                <a:latin typeface="Century" panose="02040604050505020304" pitchFamily="18" charset="0"/>
              </a:rPr>
              <a:t>Often the same as domestic life</a:t>
            </a:r>
          </a:p>
          <a:p>
            <a:pPr marL="0" indent="0">
              <a:buNone/>
            </a:pPr>
            <a:endParaRPr lang="en-US" sz="2400" dirty="0">
              <a:latin typeface="Century" panose="02040604050505020304" pitchFamily="18" charset="0"/>
            </a:endParaRPr>
          </a:p>
          <a:p>
            <a:pPr marL="0" indent="0">
              <a:buNone/>
            </a:pPr>
            <a:r>
              <a:rPr lang="en-US" sz="2400" dirty="0">
                <a:latin typeface="Century" panose="02040604050505020304" pitchFamily="18" charset="0"/>
              </a:rPr>
              <a:t>But not restricted to the home, or excluded from communal spaces and social life</a:t>
            </a:r>
          </a:p>
          <a:p>
            <a:pPr marL="0" indent="0">
              <a:buNone/>
            </a:pPr>
            <a:endParaRPr lang="en-US" sz="2400" dirty="0">
              <a:latin typeface="Century" panose="02040604050505020304" pitchFamily="18" charset="0"/>
            </a:endParaRPr>
          </a:p>
        </p:txBody>
      </p:sp>
      <p:sp>
        <p:nvSpPr>
          <p:cNvPr id="4" name="Slide Number Placeholder 3">
            <a:extLst>
              <a:ext uri="{FF2B5EF4-FFF2-40B4-BE49-F238E27FC236}">
                <a16:creationId xmlns:a16="http://schemas.microsoft.com/office/drawing/2014/main" id="{EC795A74-C5B8-42ED-9A1A-7BE9522101A7}"/>
              </a:ext>
            </a:extLst>
          </p:cNvPr>
          <p:cNvSpPr>
            <a:spLocks noGrp="1"/>
          </p:cNvSpPr>
          <p:nvPr>
            <p:ph type="sldNum" sz="quarter" idx="12"/>
          </p:nvPr>
        </p:nvSpPr>
        <p:spPr>
          <a:xfrm>
            <a:off x="9009888" y="6356350"/>
            <a:ext cx="2743200" cy="365125"/>
          </a:xfrm>
        </p:spPr>
        <p:txBody>
          <a:bodyPr>
            <a:normAutofit/>
          </a:bodyPr>
          <a:lstStyle/>
          <a:p>
            <a:pPr>
              <a:spcAft>
                <a:spcPts val="600"/>
              </a:spcAft>
            </a:pPr>
            <a:fld id="{3A98EE3D-8CD1-4C3F-BD1C-C98C9596463C}" type="slidenum">
              <a:rPr lang="en-US">
                <a:solidFill>
                  <a:schemeClr val="bg1"/>
                </a:solidFill>
              </a:rPr>
              <a:pPr>
                <a:spcAft>
                  <a:spcPts val="600"/>
                </a:spcAft>
              </a:pPr>
              <a:t>5</a:t>
            </a:fld>
            <a:endParaRPr lang="en-US">
              <a:solidFill>
                <a:schemeClr val="bg1"/>
              </a:solidFill>
            </a:endParaRPr>
          </a:p>
        </p:txBody>
      </p:sp>
    </p:spTree>
    <p:extLst>
      <p:ext uri="{BB962C8B-B14F-4D97-AF65-F5344CB8AC3E}">
        <p14:creationId xmlns:p14="http://schemas.microsoft.com/office/powerpoint/2010/main" val="322902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A2C1AD-0D0F-4502-A239-1086AE45B85D}"/>
              </a:ext>
            </a:extLst>
          </p:cNvPr>
          <p:cNvSpPr/>
          <p:nvPr/>
        </p:nvSpPr>
        <p:spPr>
          <a:xfrm>
            <a:off x="-13970" y="0"/>
            <a:ext cx="12192000" cy="6858000"/>
          </a:xfrm>
          <a:prstGeom prst="rect">
            <a:avLst/>
          </a:prstGeom>
          <a:pattFill prst="narHorz">
            <a:fgClr>
              <a:srgbClr val="AECDDC"/>
            </a:fgClr>
            <a:bgClr>
              <a:schemeClr val="bg1">
                <a:lumMod val="65000"/>
              </a:schemeClr>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1">
            <a:extLst>
              <a:ext uri="{FF2B5EF4-FFF2-40B4-BE49-F238E27FC236}">
                <a16:creationId xmlns:a16="http://schemas.microsoft.com/office/drawing/2014/main" id="{12599DAB-3933-4912-83DA-2A2ACD068D13}"/>
              </a:ext>
            </a:extLst>
          </p:cNvPr>
          <p:cNvPicPr>
            <a:picLocks noChangeAspect="1"/>
          </p:cNvPicPr>
          <p:nvPr/>
        </p:nvPicPr>
        <p:blipFill rotWithShape="1">
          <a:blip r:embed="rId3">
            <a:alphaModFix/>
          </a:blip>
          <a:srcRect l="7233" r="30530" b="-1"/>
          <a:stretch/>
        </p:blipFill>
        <p:spPr>
          <a:xfrm>
            <a:off x="5783878" y="0"/>
            <a:ext cx="6394152" cy="6857990"/>
          </a:xfrm>
          <a:prstGeom prst="rect">
            <a:avLst/>
          </a:prstGeom>
          <a:effectLst>
            <a:softEdge rad="31750"/>
          </a:effectLst>
        </p:spPr>
      </p:pic>
      <p:pic>
        <p:nvPicPr>
          <p:cNvPr id="15" name="Picture 1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12" name="Content Placeholder 11">
            <a:extLst>
              <a:ext uri="{FF2B5EF4-FFF2-40B4-BE49-F238E27FC236}">
                <a16:creationId xmlns:a16="http://schemas.microsoft.com/office/drawing/2014/main" id="{DAFCD28A-2B0C-4C3D-9A5F-BBBA83C4482E}"/>
              </a:ext>
            </a:extLst>
          </p:cNvPr>
          <p:cNvSpPr>
            <a:spLocks noGrp="1"/>
          </p:cNvSpPr>
          <p:nvPr>
            <p:ph idx="1"/>
          </p:nvPr>
        </p:nvSpPr>
        <p:spPr>
          <a:xfrm>
            <a:off x="817697" y="1649843"/>
            <a:ext cx="4706803" cy="3788830"/>
          </a:xfrm>
        </p:spPr>
        <p:txBody>
          <a:bodyPr anchor="ctr">
            <a:normAutofit/>
          </a:bodyPr>
          <a:lstStyle/>
          <a:p>
            <a:pPr marL="0" indent="0">
              <a:buNone/>
            </a:pPr>
            <a:r>
              <a:rPr lang="en-US" sz="3600" dirty="0">
                <a:solidFill>
                  <a:srgbClr val="000000"/>
                </a:solidFill>
                <a:latin typeface="Century (Headings)"/>
              </a:rPr>
              <a:t>The rise of the modern centralized state shifted the boundary between private and public</a:t>
            </a:r>
            <a:endParaRPr lang="en-US" sz="3600" dirty="0">
              <a:solidFill>
                <a:srgbClr val="000000"/>
              </a:solidFill>
            </a:endParaRPr>
          </a:p>
        </p:txBody>
      </p:sp>
      <p:sp>
        <p:nvSpPr>
          <p:cNvPr id="4" name="Slide Number Placeholder 3">
            <a:extLst>
              <a:ext uri="{FF2B5EF4-FFF2-40B4-BE49-F238E27FC236}">
                <a16:creationId xmlns:a16="http://schemas.microsoft.com/office/drawing/2014/main" id="{EC795A74-C5B8-42ED-9A1A-7BE9522101A7}"/>
              </a:ext>
            </a:extLst>
          </p:cNvPr>
          <p:cNvSpPr>
            <a:spLocks noGrp="1"/>
          </p:cNvSpPr>
          <p:nvPr>
            <p:ph type="sldNum" sz="quarter" idx="12"/>
          </p:nvPr>
        </p:nvSpPr>
        <p:spPr>
          <a:xfrm>
            <a:off x="10825930" y="6223702"/>
            <a:ext cx="570728" cy="314067"/>
          </a:xfrm>
        </p:spPr>
        <p:txBody>
          <a:bodyPr vert="horz" lIns="91440" tIns="45720" rIns="91440" bIns="45720" rtlCol="0">
            <a:normAutofit/>
          </a:bodyPr>
          <a:lstStyle/>
          <a:p>
            <a:pPr defTabSz="914400">
              <a:spcAft>
                <a:spcPts val="600"/>
              </a:spcAft>
              <a:defRPr/>
            </a:pPr>
            <a:fld id="{3A98EE3D-8CD1-4C3F-BD1C-C98C9596463C}" type="slidenum">
              <a:rPr lang="en-US" sz="1100">
                <a:solidFill>
                  <a:srgbClr val="FFFFFF"/>
                </a:solidFill>
                <a:latin typeface="Calibri" panose="020F0502020204030204"/>
              </a:rPr>
              <a:pPr defTabSz="914400">
                <a:spcAft>
                  <a:spcPts val="600"/>
                </a:spcAft>
                <a:defRPr/>
              </a:pPr>
              <a:t>6</a:t>
            </a:fld>
            <a:endParaRPr lang="en-US" sz="1100">
              <a:solidFill>
                <a:srgbClr val="FFFFFF"/>
              </a:solidFill>
              <a:latin typeface="Calibri" panose="020F0502020204030204"/>
            </a:endParaRPr>
          </a:p>
        </p:txBody>
      </p:sp>
    </p:spTree>
    <p:extLst>
      <p:ext uri="{BB962C8B-B14F-4D97-AF65-F5344CB8AC3E}">
        <p14:creationId xmlns:p14="http://schemas.microsoft.com/office/powerpoint/2010/main" val="428825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51ADDD03-23B4-4462-B9DF-C1D7C900515D}"/>
              </a:ext>
            </a:extLst>
          </p:cNvPr>
          <p:cNvPicPr>
            <a:picLocks noGrp="1" noChangeAspect="1"/>
          </p:cNvPicPr>
          <p:nvPr>
            <p:ph idx="1"/>
          </p:nvPr>
        </p:nvPicPr>
        <p:blipFill rotWithShape="1">
          <a:blip r:embed="rId3"/>
          <a:srcRect l="18" t="36313" r="9074" b="22267"/>
          <a:stretch/>
        </p:blipFill>
        <p:spPr>
          <a:xfrm flipH="1">
            <a:off x="-2333" y="10"/>
            <a:ext cx="12192000" cy="6857990"/>
          </a:xfrm>
          <a:prstGeom prst="rect">
            <a:avLst/>
          </a:prstGeom>
        </p:spPr>
      </p:pic>
      <p:sp>
        <p:nvSpPr>
          <p:cNvPr id="4" name="Slide Number Placeholder 3">
            <a:extLst>
              <a:ext uri="{FF2B5EF4-FFF2-40B4-BE49-F238E27FC236}">
                <a16:creationId xmlns:a16="http://schemas.microsoft.com/office/drawing/2014/main" id="{EC795A74-C5B8-42ED-9A1A-7BE9522101A7}"/>
              </a:ext>
            </a:extLst>
          </p:cNvPr>
          <p:cNvSpPr>
            <a:spLocks noGrp="1"/>
          </p:cNvSpPr>
          <p:nvPr>
            <p:ph type="sldNum" sz="quarter" idx="12"/>
          </p:nvPr>
        </p:nvSpPr>
        <p:spPr>
          <a:xfrm>
            <a:off x="11000232" y="6108192"/>
            <a:ext cx="548640" cy="548640"/>
          </a:xfrm>
          <a:prstGeom prst="ellipse">
            <a:avLst/>
          </a:prstGeom>
          <a:solidFill>
            <a:srgbClr val="685C4B"/>
          </a:solidFill>
        </p:spPr>
        <p:txBody>
          <a:bodyPr vert="horz" lIns="91440" tIns="45720" rIns="91440" bIns="45720" rtlCol="0" anchor="ctr">
            <a:normAutofit/>
          </a:bodyPr>
          <a:lstStyle/>
          <a:p>
            <a:pPr algn="ctr" defTabSz="914400">
              <a:spcAft>
                <a:spcPts val="600"/>
              </a:spcAft>
              <a:defRPr/>
            </a:pPr>
            <a:fld id="{3A98EE3D-8CD1-4C3F-BD1C-C98C9596463C}" type="slidenum">
              <a:rPr lang="en-US" sz="1500">
                <a:solidFill>
                  <a:srgbClr val="FFFFFF"/>
                </a:solidFill>
                <a:latin typeface="Calibri" panose="020F0502020204030204"/>
              </a:rPr>
              <a:pPr algn="ctr" defTabSz="914400">
                <a:spcAft>
                  <a:spcPts val="600"/>
                </a:spcAft>
                <a:defRPr/>
              </a:pPr>
              <a:t>7</a:t>
            </a:fld>
            <a:endParaRPr lang="en-US" sz="1500">
              <a:solidFill>
                <a:srgbClr val="FFFFFF"/>
              </a:solidFill>
              <a:latin typeface="Calibri" panose="020F0502020204030204"/>
            </a:endParaRPr>
          </a:p>
        </p:txBody>
      </p:sp>
      <p:sp>
        <p:nvSpPr>
          <p:cNvPr id="12" name="Oval 11">
            <a:extLst>
              <a:ext uri="{FF2B5EF4-FFF2-40B4-BE49-F238E27FC236}">
                <a16:creationId xmlns:a16="http://schemas.microsoft.com/office/drawing/2014/main" id="{7D0DE928-3B0C-46B3-BB06-8B1B5D724B55}"/>
              </a:ext>
            </a:extLst>
          </p:cNvPr>
          <p:cNvSpPr/>
          <p:nvPr/>
        </p:nvSpPr>
        <p:spPr>
          <a:xfrm>
            <a:off x="0" y="0"/>
            <a:ext cx="5854700" cy="5145436"/>
          </a:xfrm>
          <a:prstGeom prst="ellipse">
            <a:avLst/>
          </a:prstGeom>
          <a:solidFill>
            <a:srgbClr val="F8FEFC">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1176284-1E65-406D-83E8-63F891193275}"/>
              </a:ext>
            </a:extLst>
          </p:cNvPr>
          <p:cNvSpPr txBox="1"/>
          <p:nvPr/>
        </p:nvSpPr>
        <p:spPr>
          <a:xfrm>
            <a:off x="1028700" y="2396663"/>
            <a:ext cx="4191000" cy="1938992"/>
          </a:xfrm>
          <a:prstGeom prst="rect">
            <a:avLst/>
          </a:prstGeom>
          <a:noFill/>
        </p:spPr>
        <p:txBody>
          <a:bodyPr wrap="square">
            <a:spAutoFit/>
          </a:bodyPr>
          <a:lstStyle/>
          <a:p>
            <a:r>
              <a:rPr lang="en-US" sz="2400" dirty="0">
                <a:latin typeface="Century" panose="02040604050505020304" pitchFamily="18" charset="0"/>
              </a:rPr>
              <a:t>The legal arena became a source of privacy protections as well as the enforcement of norms through legal penalties</a:t>
            </a:r>
            <a:endParaRPr lang="en-US" sz="2400" dirty="0"/>
          </a:p>
        </p:txBody>
      </p:sp>
      <p:sp>
        <p:nvSpPr>
          <p:cNvPr id="31" name="TextBox 30">
            <a:extLst>
              <a:ext uri="{FF2B5EF4-FFF2-40B4-BE49-F238E27FC236}">
                <a16:creationId xmlns:a16="http://schemas.microsoft.com/office/drawing/2014/main" id="{8C894D44-631E-4ACA-B547-D63B2193A2BC}"/>
              </a:ext>
            </a:extLst>
          </p:cNvPr>
          <p:cNvSpPr txBox="1"/>
          <p:nvPr/>
        </p:nvSpPr>
        <p:spPr>
          <a:xfrm>
            <a:off x="1028700" y="633064"/>
            <a:ext cx="4191000" cy="1569660"/>
          </a:xfrm>
          <a:prstGeom prst="rect">
            <a:avLst/>
          </a:prstGeom>
          <a:noFill/>
        </p:spPr>
        <p:txBody>
          <a:bodyPr wrap="square">
            <a:spAutoFit/>
          </a:bodyPr>
          <a:lstStyle/>
          <a:p>
            <a:r>
              <a:rPr lang="en-US" sz="2400" dirty="0">
                <a:latin typeface="Century" panose="02040604050505020304" pitchFamily="18" charset="0"/>
                <a:ea typeface="+mj-ea"/>
                <a:cs typeface="+mj-cs"/>
              </a:rPr>
              <a:t>Private persons were not completely immune from increasing intrusions from the state</a:t>
            </a:r>
            <a:endParaRPr lang="en-US" sz="2400" dirty="0"/>
          </a:p>
        </p:txBody>
      </p:sp>
    </p:spTree>
    <p:extLst>
      <p:ext uri="{BB962C8B-B14F-4D97-AF65-F5344CB8AC3E}">
        <p14:creationId xmlns:p14="http://schemas.microsoft.com/office/powerpoint/2010/main" val="16474351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8A4670-FD87-4A1B-AE65-C4E6926EFA77}"/>
              </a:ext>
            </a:extLst>
          </p:cNvPr>
          <p:cNvPicPr>
            <a:picLocks noChangeAspect="1"/>
          </p:cNvPicPr>
          <p:nvPr/>
        </p:nvPicPr>
        <p:blipFill rotWithShape="1">
          <a:blip r:embed="rId3"/>
          <a:srcRect r="-2" b="140"/>
          <a:stretch/>
        </p:blipFill>
        <p:spPr>
          <a:xfrm>
            <a:off x="7162800" y="553853"/>
            <a:ext cx="4045312" cy="5750294"/>
          </a:xfrm>
          <a:prstGeom prst="rect">
            <a:avLst/>
          </a:prstGeom>
        </p:spPr>
      </p:pic>
      <p:pic>
        <p:nvPicPr>
          <p:cNvPr id="6" name="Picture 5" descr="A vintage photo of an old building&#10;&#10;Description automatically generated">
            <a:extLst>
              <a:ext uri="{FF2B5EF4-FFF2-40B4-BE49-F238E27FC236}">
                <a16:creationId xmlns:a16="http://schemas.microsoft.com/office/drawing/2014/main" id="{891E8355-C703-4B29-A000-350D0D82441C}"/>
              </a:ext>
            </a:extLst>
          </p:cNvPr>
          <p:cNvPicPr>
            <a:picLocks noChangeAspect="1"/>
          </p:cNvPicPr>
          <p:nvPr/>
        </p:nvPicPr>
        <p:blipFill rotWithShape="1">
          <a:blip r:embed="rId4"/>
          <a:srcRect t="10735" r="3" b="29826"/>
          <a:stretch/>
        </p:blipFill>
        <p:spPr>
          <a:xfrm flipH="1">
            <a:off x="805275" y="557188"/>
            <a:ext cx="6167025" cy="278594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50F9DC0A-00B8-48DE-BD53-246F7C8ECFCA}"/>
              </a:ext>
            </a:extLst>
          </p:cNvPr>
          <p:cNvPicPr>
            <a:picLocks noChangeAspect="1"/>
          </p:cNvPicPr>
          <p:nvPr/>
        </p:nvPicPr>
        <p:blipFill rotWithShape="1">
          <a:blip r:embed="rId5">
            <a:extLst>
              <a:ext uri="{28A0092B-C50C-407E-A947-70E740481C1C}">
                <a14:useLocalDpi xmlns:a14="http://schemas.microsoft.com/office/drawing/2010/main" val="0"/>
              </a:ext>
            </a:extLst>
          </a:blip>
          <a:srcRect r="3" b="479"/>
          <a:stretch/>
        </p:blipFill>
        <p:spPr>
          <a:xfrm>
            <a:off x="805274" y="3514851"/>
            <a:ext cx="6167025" cy="2792631"/>
          </a:xfrm>
          <a:prstGeom prst="rect">
            <a:avLst/>
          </a:prstGeom>
        </p:spPr>
      </p:pic>
      <p:sp>
        <p:nvSpPr>
          <p:cNvPr id="8" name="Slide Number Placeholder 7">
            <a:extLst>
              <a:ext uri="{FF2B5EF4-FFF2-40B4-BE49-F238E27FC236}">
                <a16:creationId xmlns:a16="http://schemas.microsoft.com/office/drawing/2014/main" id="{58F69E36-8707-4593-A269-18D8219C71E3}"/>
              </a:ext>
            </a:extLst>
          </p:cNvPr>
          <p:cNvSpPr>
            <a:spLocks noGrp="1"/>
          </p:cNvSpPr>
          <p:nvPr>
            <p:ph type="sldNum" sz="quarter" idx="12"/>
          </p:nvPr>
        </p:nvSpPr>
        <p:spPr/>
        <p:txBody>
          <a:bodyPr vert="horz" lIns="91440" tIns="45720" rIns="91440" bIns="45720" rtlCol="0" anchor="ctr">
            <a:normAutofit/>
          </a:bodyPr>
          <a:lstStyle/>
          <a:p>
            <a:pPr defTabSz="914400">
              <a:spcAft>
                <a:spcPts val="600"/>
              </a:spcAft>
            </a:pPr>
            <a:fld id="{3A98EE3D-8CD1-4C3F-BD1C-C98C9596463C}" type="slidenum">
              <a:rPr lang="en-US" smtClean="0"/>
              <a:pPr defTabSz="914400">
                <a:spcAft>
                  <a:spcPts val="600"/>
                </a:spcAft>
              </a:pPr>
              <a:t>8</a:t>
            </a:fld>
            <a:endParaRPr lang="en-US"/>
          </a:p>
        </p:txBody>
      </p:sp>
      <p:grpSp>
        <p:nvGrpSpPr>
          <p:cNvPr id="21" name="Group 20">
            <a:extLst>
              <a:ext uri="{FF2B5EF4-FFF2-40B4-BE49-F238E27FC236}">
                <a16:creationId xmlns:a16="http://schemas.microsoft.com/office/drawing/2014/main" id="{162C8545-1786-4B33-876C-BCAF2D7CF4B4}"/>
              </a:ext>
            </a:extLst>
          </p:cNvPr>
          <p:cNvGrpSpPr/>
          <p:nvPr/>
        </p:nvGrpSpPr>
        <p:grpSpPr>
          <a:xfrm>
            <a:off x="7535372" y="1778000"/>
            <a:ext cx="1705040" cy="1400175"/>
            <a:chOff x="7535372" y="1778000"/>
            <a:chExt cx="1705040" cy="1400175"/>
          </a:xfrm>
        </p:grpSpPr>
        <p:pic>
          <p:nvPicPr>
            <p:cNvPr id="14" name="Picture 13">
              <a:extLst>
                <a:ext uri="{FF2B5EF4-FFF2-40B4-BE49-F238E27FC236}">
                  <a16:creationId xmlns:a16="http://schemas.microsoft.com/office/drawing/2014/main" id="{2EF71EF1-264D-47D8-BD69-B390537D9536}"/>
                </a:ext>
              </a:extLst>
            </p:cNvPr>
            <p:cNvPicPr>
              <a:picLocks noChangeAspect="1"/>
            </p:cNvPicPr>
            <p:nvPr/>
          </p:nvPicPr>
          <p:blipFill rotWithShape="1">
            <a:blip r:embed="rId3"/>
            <a:srcRect l="74720" t="21477" r="4476" b="54207"/>
            <a:stretch/>
          </p:blipFill>
          <p:spPr>
            <a:xfrm>
              <a:off x="8315144" y="1778000"/>
              <a:ext cx="925268" cy="1400175"/>
            </a:xfrm>
            <a:prstGeom prst="rect">
              <a:avLst/>
            </a:prstGeom>
          </p:spPr>
        </p:pic>
        <p:pic>
          <p:nvPicPr>
            <p:cNvPr id="20" name="Picture 19">
              <a:extLst>
                <a:ext uri="{FF2B5EF4-FFF2-40B4-BE49-F238E27FC236}">
                  <a16:creationId xmlns:a16="http://schemas.microsoft.com/office/drawing/2014/main" id="{AD600E5C-4033-4869-A516-DC8067894D76}"/>
                </a:ext>
              </a:extLst>
            </p:cNvPr>
            <p:cNvPicPr>
              <a:picLocks noChangeAspect="1"/>
            </p:cNvPicPr>
            <p:nvPr/>
          </p:nvPicPr>
          <p:blipFill rotWithShape="1">
            <a:blip r:embed="rId3"/>
            <a:srcRect l="78339" t="27830" r="4476" b="54207"/>
            <a:stretch/>
          </p:blipFill>
          <p:spPr>
            <a:xfrm>
              <a:off x="7535372" y="1778000"/>
              <a:ext cx="925268" cy="1034290"/>
            </a:xfrm>
            <a:prstGeom prst="rect">
              <a:avLst/>
            </a:prstGeom>
          </p:spPr>
        </p:pic>
      </p:grpSp>
    </p:spTree>
    <p:extLst>
      <p:ext uri="{BB962C8B-B14F-4D97-AF65-F5344CB8AC3E}">
        <p14:creationId xmlns:p14="http://schemas.microsoft.com/office/powerpoint/2010/main" val="149734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534719-80BC-4D32-8512-0B0269F6CB9A}"/>
              </a:ext>
            </a:extLst>
          </p:cNvPr>
          <p:cNvPicPr>
            <a:picLocks noChangeAspect="1"/>
          </p:cNvPicPr>
          <p:nvPr/>
        </p:nvPicPr>
        <p:blipFill rotWithShape="1">
          <a:blip r:embed="rId3"/>
          <a:srcRect l="39270" t="3338" r="1" b="26293"/>
          <a:stretch/>
        </p:blipFill>
        <p:spPr>
          <a:xfrm>
            <a:off x="4787900" y="10"/>
            <a:ext cx="740410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Slide Number Placeholder 7">
            <a:extLst>
              <a:ext uri="{FF2B5EF4-FFF2-40B4-BE49-F238E27FC236}">
                <a16:creationId xmlns:a16="http://schemas.microsoft.com/office/drawing/2014/main" id="{58F69E36-8707-4593-A269-18D8219C71E3}"/>
              </a:ext>
            </a:extLst>
          </p:cNvPr>
          <p:cNvSpPr>
            <a:spLocks noGrp="1"/>
          </p:cNvSpPr>
          <p:nvPr>
            <p:ph type="sldNum" sz="quarter" idx="12"/>
          </p:nvPr>
        </p:nvSpPr>
        <p:spPr>
          <a:xfrm>
            <a:off x="8864600" y="6356350"/>
            <a:ext cx="2743200" cy="365125"/>
          </a:xfrm>
        </p:spPr>
        <p:txBody>
          <a:bodyPr>
            <a:normAutofit/>
          </a:bodyPr>
          <a:lstStyle/>
          <a:p>
            <a:pPr>
              <a:spcAft>
                <a:spcPts val="600"/>
              </a:spcAft>
            </a:pPr>
            <a:fld id="{3A98EE3D-8CD1-4C3F-BD1C-C98C9596463C}" type="slidenum">
              <a:rPr lang="en-US">
                <a:solidFill>
                  <a:schemeClr val="tx1">
                    <a:lumMod val="75000"/>
                    <a:lumOff val="25000"/>
                  </a:schemeClr>
                </a:solidFill>
              </a:rPr>
              <a:pPr>
                <a:spcAft>
                  <a:spcPts val="600"/>
                </a:spcAft>
              </a:pPr>
              <a:t>9</a:t>
            </a:fld>
            <a:endParaRPr lang="en-US">
              <a:solidFill>
                <a:schemeClr val="tx1">
                  <a:lumMod val="75000"/>
                  <a:lumOff val="25000"/>
                </a:schemeClr>
              </a:solidFill>
            </a:endParaRPr>
          </a:p>
        </p:txBody>
      </p:sp>
      <p:pic>
        <p:nvPicPr>
          <p:cNvPr id="14" name="Picture 13">
            <a:extLst>
              <a:ext uri="{FF2B5EF4-FFF2-40B4-BE49-F238E27FC236}">
                <a16:creationId xmlns:a16="http://schemas.microsoft.com/office/drawing/2014/main" id="{61DF2C20-935A-4A98-BBFF-E722E396D183}"/>
              </a:ext>
            </a:extLst>
          </p:cNvPr>
          <p:cNvPicPr>
            <a:picLocks noChangeAspect="1"/>
          </p:cNvPicPr>
          <p:nvPr/>
        </p:nvPicPr>
        <p:blipFill rotWithShape="1">
          <a:blip r:embed="rId3"/>
          <a:srcRect t="3338" b="35005"/>
          <a:stretch/>
        </p:blipFill>
        <p:spPr>
          <a:xfrm>
            <a:off x="0" y="0"/>
            <a:ext cx="12191980" cy="325120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TextBox 17">
            <a:extLst>
              <a:ext uri="{FF2B5EF4-FFF2-40B4-BE49-F238E27FC236}">
                <a16:creationId xmlns:a16="http://schemas.microsoft.com/office/drawing/2014/main" id="{DD522A54-933D-4FE1-86F2-D4A26010F7D1}"/>
              </a:ext>
            </a:extLst>
          </p:cNvPr>
          <p:cNvSpPr txBox="1"/>
          <p:nvPr/>
        </p:nvSpPr>
        <p:spPr>
          <a:xfrm>
            <a:off x="417528" y="3937001"/>
            <a:ext cx="11117247" cy="2154436"/>
          </a:xfrm>
          <a:prstGeom prst="rect">
            <a:avLst/>
          </a:prstGeom>
          <a:noFill/>
        </p:spPr>
        <p:txBody>
          <a:bodyPr wrap="square">
            <a:spAutoFit/>
          </a:bodyPr>
          <a:lstStyle/>
          <a:p>
            <a:r>
              <a:rPr lang="en-US" sz="2000" dirty="0">
                <a:latin typeface="Century" panose="02040604050505020304" pitchFamily="18" charset="0"/>
              </a:rPr>
              <a:t>Existing common law did not currently afford much of a legal protection of privacy. </a:t>
            </a:r>
          </a:p>
          <a:p>
            <a:pPr marL="800100" lvl="1" indent="-342900">
              <a:buFont typeface="Arial" panose="020B0604020202020204" pitchFamily="34" charset="0"/>
              <a:buChar char="•"/>
            </a:pPr>
            <a:r>
              <a:rPr lang="en-US" sz="2000" dirty="0">
                <a:latin typeface="Century" panose="02040604050505020304" pitchFamily="18" charset="0"/>
              </a:rPr>
              <a:t>Defamation law—the torts of libel and slander</a:t>
            </a:r>
          </a:p>
          <a:p>
            <a:pPr marL="800100" lvl="1" indent="-342900">
              <a:buFont typeface="Arial" panose="020B0604020202020204" pitchFamily="34" charset="0"/>
              <a:buChar char="•"/>
            </a:pPr>
            <a:r>
              <a:rPr lang="en-US" sz="2000" dirty="0">
                <a:latin typeface="Century" panose="02040604050505020304" pitchFamily="18" charset="0"/>
              </a:rPr>
              <a:t>Contract law </a:t>
            </a:r>
          </a:p>
          <a:p>
            <a:pPr marL="800100" lvl="1" indent="-342900">
              <a:buFont typeface="Arial" panose="020B0604020202020204" pitchFamily="34" charset="0"/>
              <a:buChar char="•"/>
            </a:pPr>
            <a:r>
              <a:rPr lang="en-US" sz="2000" dirty="0">
                <a:latin typeface="Century" panose="02040604050505020304" pitchFamily="18" charset="0"/>
              </a:rPr>
              <a:t>Property law </a:t>
            </a:r>
          </a:p>
          <a:p>
            <a:pPr marL="800100" lvl="1" indent="-342900">
              <a:buFont typeface="Arial" panose="020B0604020202020204" pitchFamily="34" charset="0"/>
              <a:buChar char="•"/>
            </a:pPr>
            <a:endParaRPr lang="en-US" sz="1400" dirty="0">
              <a:latin typeface="Century" panose="02040604050505020304" pitchFamily="18" charset="0"/>
            </a:endParaRPr>
          </a:p>
          <a:p>
            <a:r>
              <a:rPr lang="en-US" sz="2000" dirty="0">
                <a:latin typeface="Century" panose="02040604050505020304" pitchFamily="18" charset="0"/>
              </a:rPr>
              <a:t>“The common law secures to each individual the right of determining, ordinarily, to what extent his thoughts, sentiments, and emotions shall be communicated to others.”</a:t>
            </a:r>
          </a:p>
        </p:txBody>
      </p:sp>
      <p:sp>
        <p:nvSpPr>
          <p:cNvPr id="11" name="TextBox 10">
            <a:extLst>
              <a:ext uri="{FF2B5EF4-FFF2-40B4-BE49-F238E27FC236}">
                <a16:creationId xmlns:a16="http://schemas.microsoft.com/office/drawing/2014/main" id="{8AC26DDD-C6E0-424A-A986-32954DD507D5}"/>
              </a:ext>
            </a:extLst>
          </p:cNvPr>
          <p:cNvSpPr txBox="1"/>
          <p:nvPr/>
        </p:nvSpPr>
        <p:spPr>
          <a:xfrm>
            <a:off x="417528" y="1162809"/>
            <a:ext cx="3952865" cy="1631216"/>
          </a:xfrm>
          <a:prstGeom prst="rect">
            <a:avLst/>
          </a:prstGeom>
          <a:noFill/>
        </p:spPr>
        <p:txBody>
          <a:bodyPr wrap="square">
            <a:spAutoFit/>
          </a:bodyPr>
          <a:lstStyle/>
          <a:p>
            <a:r>
              <a:rPr lang="en-US" sz="2000" dirty="0">
                <a:latin typeface="Century" panose="02040604050505020304" pitchFamily="18" charset="0"/>
              </a:rPr>
              <a:t>Definition: A </a:t>
            </a:r>
            <a:r>
              <a:rPr lang="en-US" sz="2000" b="1" dirty="0">
                <a:latin typeface="Century" panose="02040604050505020304" pitchFamily="18" charset="0"/>
              </a:rPr>
              <a:t>tort</a:t>
            </a:r>
            <a:r>
              <a:rPr lang="en-US" sz="2000" dirty="0">
                <a:latin typeface="Century" panose="02040604050505020304" pitchFamily="18" charset="0"/>
              </a:rPr>
              <a:t> is an act or omission that gives rise to injury or harm to another and </a:t>
            </a:r>
            <a:r>
              <a:rPr lang="en-US" sz="2000" b="1" dirty="0">
                <a:latin typeface="Century" panose="02040604050505020304" pitchFamily="18" charset="0"/>
              </a:rPr>
              <a:t>amounts to a civil wrong </a:t>
            </a:r>
            <a:r>
              <a:rPr lang="en-US" sz="2000" dirty="0">
                <a:latin typeface="Century" panose="02040604050505020304" pitchFamily="18" charset="0"/>
              </a:rPr>
              <a:t>for which courts impose liability. </a:t>
            </a:r>
          </a:p>
        </p:txBody>
      </p:sp>
      <p:sp>
        <p:nvSpPr>
          <p:cNvPr id="2" name="Speech Bubble: Oval 1">
            <a:extLst>
              <a:ext uri="{FF2B5EF4-FFF2-40B4-BE49-F238E27FC236}">
                <a16:creationId xmlns:a16="http://schemas.microsoft.com/office/drawing/2014/main" id="{881E6ED9-769C-4751-A00E-EAC1C6C50E66}"/>
              </a:ext>
            </a:extLst>
          </p:cNvPr>
          <p:cNvSpPr/>
          <p:nvPr/>
        </p:nvSpPr>
        <p:spPr>
          <a:xfrm>
            <a:off x="4647253" y="313926"/>
            <a:ext cx="4511040" cy="2708434"/>
          </a:xfrm>
          <a:prstGeom prst="wedgeEllipseCallout">
            <a:avLst>
              <a:gd name="adj1" fmla="val 57320"/>
              <a:gd name="adj2" fmla="val 49745"/>
            </a:avLst>
          </a:prstGeom>
          <a:solidFill>
            <a:srgbClr val="F8FEF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entury" panose="02040604050505020304" pitchFamily="18" charset="0"/>
              </a:rPr>
              <a:t>The privacy tort is “</a:t>
            </a:r>
            <a:r>
              <a:rPr lang="en-US" sz="2800" b="1" dirty="0">
                <a:solidFill>
                  <a:schemeClr val="tx1"/>
                </a:solidFill>
                <a:latin typeface="Century" panose="02040604050505020304" pitchFamily="18" charset="0"/>
              </a:rPr>
              <a:t>the right to be left alone</a:t>
            </a:r>
            <a:r>
              <a:rPr lang="en-US" sz="2800" dirty="0">
                <a:solidFill>
                  <a:schemeClr val="tx1"/>
                </a:solidFill>
                <a:latin typeface="Century" panose="02040604050505020304" pitchFamily="18" charset="0"/>
              </a:rPr>
              <a:t>.”</a:t>
            </a:r>
          </a:p>
        </p:txBody>
      </p:sp>
    </p:spTree>
    <p:extLst>
      <p:ext uri="{BB962C8B-B14F-4D97-AF65-F5344CB8AC3E}">
        <p14:creationId xmlns:p14="http://schemas.microsoft.com/office/powerpoint/2010/main" val="11955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0"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500"/>
                                        <p:tgtEl>
                                          <p:spTgt spid="18">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fade">
                                      <p:cBhvr>
                                        <p:cTn id="17" dur="500"/>
                                        <p:tgtEl>
                                          <p:spTgt spid="18">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2" end="2"/>
                                            </p:txEl>
                                          </p:spTgt>
                                        </p:tgtEl>
                                        <p:attrNameLst>
                                          <p:attrName>style.visibility</p:attrName>
                                        </p:attrNameLst>
                                      </p:cBhvr>
                                      <p:to>
                                        <p:strVal val="visible"/>
                                      </p:to>
                                    </p:set>
                                    <p:animEffect transition="in" filter="fade">
                                      <p:cBhvr>
                                        <p:cTn id="20" dur="500"/>
                                        <p:tgtEl>
                                          <p:spTgt spid="18">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3" end="3"/>
                                            </p:txEl>
                                          </p:spTgt>
                                        </p:tgtEl>
                                        <p:attrNameLst>
                                          <p:attrName>style.visibility</p:attrName>
                                        </p:attrNameLst>
                                      </p:cBhvr>
                                      <p:to>
                                        <p:strVal val="visible"/>
                                      </p:to>
                                    </p:set>
                                    <p:animEffect transition="in" filter="fade">
                                      <p:cBhvr>
                                        <p:cTn id="23" dur="500"/>
                                        <p:tgtEl>
                                          <p:spTgt spid="1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xEl>
                                              <p:pRg st="5" end="5"/>
                                            </p:txEl>
                                          </p:spTgt>
                                        </p:tgtEl>
                                        <p:attrNameLst>
                                          <p:attrName>style.visibility</p:attrName>
                                        </p:attrNameLst>
                                      </p:cBhvr>
                                      <p:to>
                                        <p:strVal val="visible"/>
                                      </p:to>
                                    </p:set>
                                    <p:animEffect transition="in" filter="fade">
                                      <p:cBhvr>
                                        <p:cTn id="28" dur="500"/>
                                        <p:tgtEl>
                                          <p:spTgt spid="18">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1" grpId="0"/>
      <p:bldP spid="2"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4946</Words>
  <Application>Microsoft Office PowerPoint</Application>
  <PresentationFormat>Widescreen</PresentationFormat>
  <Paragraphs>447</Paragraphs>
  <Slides>47</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Calibri Light</vt:lpstr>
      <vt:lpstr>Century</vt:lpstr>
      <vt:lpstr>Century (Headings)</vt:lpstr>
      <vt:lpstr>Wingdings 2</vt:lpstr>
      <vt:lpstr>Office Theme</vt:lpstr>
      <vt:lpstr>Privacy in the Workplace:  Data Professionals as Data Subjects  Erica Hanson Sept. 9, 2020</vt:lpstr>
      <vt:lpstr>WHO AM I?</vt:lpstr>
      <vt:lpstr>Talk outline</vt:lpstr>
      <vt:lpstr>What is Privacy?</vt:lpstr>
      <vt:lpstr>PowerPoint Presentation</vt:lpstr>
      <vt:lpstr>PowerPoint Presentation</vt:lpstr>
      <vt:lpstr>PowerPoint Presentation</vt:lpstr>
      <vt:lpstr>PowerPoint Presentation</vt:lpstr>
      <vt:lpstr>PowerPoint Presentation</vt:lpstr>
      <vt:lpstr>The four privacy torts</vt:lpstr>
      <vt:lpstr>Beyond the legal definition</vt:lpstr>
      <vt:lpstr>The global regulatory environment</vt:lpstr>
      <vt:lpstr>The global regulatory environment</vt:lpstr>
      <vt:lpstr>Categories of privacy in the US</vt:lpstr>
      <vt:lpstr>Where do Privacy protections in the US come from?</vt:lpstr>
      <vt:lpstr>Important US laws and regulations</vt:lpstr>
      <vt:lpstr>Important US laws and regulations</vt:lpstr>
      <vt:lpstr>Americans with Disabilities ACT (ADA)</vt:lpstr>
      <vt:lpstr>The Health Insurance Portability and Accountability Act (HIPAA)</vt:lpstr>
      <vt:lpstr>The Health Insurance Portability and Accountability Act (HIPAA)</vt:lpstr>
      <vt:lpstr>HIPAA: Is my data always protected?</vt:lpstr>
      <vt:lpstr>Health and wellness apps</vt:lpstr>
      <vt:lpstr>HIPAA: Is my data always protected?</vt:lpstr>
      <vt:lpstr>The De-identification Standard under HIPAA </vt:lpstr>
      <vt:lpstr>Employee privacy… do we have any?</vt:lpstr>
      <vt:lpstr>Common employee privacy concerns</vt:lpstr>
      <vt:lpstr>Biometric access control</vt:lpstr>
      <vt:lpstr>PowerPoint Presentation</vt:lpstr>
      <vt:lpstr>Biometric access control</vt:lpstr>
      <vt:lpstr>Workplace monitoring</vt:lpstr>
      <vt:lpstr>Workplace monitoring</vt:lpstr>
      <vt:lpstr>Improving operational productivity</vt:lpstr>
      <vt:lpstr>“Automated” decision-making</vt:lpstr>
      <vt:lpstr>PowerPoint Presentation</vt:lpstr>
      <vt:lpstr>What can an employee do to protect their own privacy?</vt:lpstr>
      <vt:lpstr>Employer demands for social media log-in credentials</vt:lpstr>
      <vt:lpstr>What can an employee do to protect their own privacy?</vt:lpstr>
      <vt:lpstr>Big Data and ADA</vt:lpstr>
      <vt:lpstr>What can an employee do to protect their own privacy?</vt:lpstr>
      <vt:lpstr>Consent in the US privacy regime</vt:lpstr>
      <vt:lpstr>The problem with “consent”</vt:lpstr>
      <vt:lpstr>What does it mean for an employee to consent?</vt:lpstr>
      <vt:lpstr>Activision</vt:lpstr>
      <vt:lpstr>PowerPoint Presentation</vt:lpstr>
      <vt:lpstr>Myth of the privacy paradox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Privacy in the Workplace:  Data Professionals as Data Subjects  Erica Hanson Sept. 9, 2020</dc:title>
  <dc:creator>Erica Hanson</dc:creator>
  <cp:lastModifiedBy>Erica Hanson</cp:lastModifiedBy>
  <cp:revision>11</cp:revision>
  <dcterms:created xsi:type="dcterms:W3CDTF">2020-09-09T10:03:42Z</dcterms:created>
  <dcterms:modified xsi:type="dcterms:W3CDTF">2020-09-09T23:02:10Z</dcterms:modified>
</cp:coreProperties>
</file>